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14"/>
  </p:notesMasterIdLst>
  <p:sldIdLst>
    <p:sldId id="256" r:id="rId3"/>
    <p:sldId id="257" r:id="rId4"/>
    <p:sldId id="293" r:id="rId5"/>
    <p:sldId id="294" r:id="rId6"/>
    <p:sldId id="270" r:id="rId7"/>
    <p:sldId id="297" r:id="rId8"/>
    <p:sldId id="279" r:id="rId9"/>
    <p:sldId id="302" r:id="rId10"/>
    <p:sldId id="298" r:id="rId11"/>
    <p:sldId id="289" r:id="rId12"/>
    <p:sldId id="299" r:id="rId13"/>
  </p:sldIdLst>
  <p:sldSz cx="9144000" cy="5143500" type="screen16x9"/>
  <p:notesSz cx="6858000" cy="9144000"/>
  <p:custDataLst>
    <p:tags r:id="rId15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0000"/>
    <a:srgbClr val="663A77"/>
    <a:srgbClr val="E87071"/>
    <a:srgbClr val="01ACBE"/>
    <a:srgbClr val="FFB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83" autoAdjust="0"/>
    <p:restoredTop sz="86953" autoAdjust="0"/>
  </p:normalViewPr>
  <p:slideViewPr>
    <p:cSldViewPr snapToGrid="0">
      <p:cViewPr varScale="1">
        <p:scale>
          <a:sx n="131" d="100"/>
          <a:sy n="131" d="100"/>
        </p:scale>
        <p:origin x="864" y="1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92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8F513D-2F71-4754-BA31-FCB4ADE0AE98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87923C-1477-4DFF-8D6A-1AB9F40963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654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87923C-1477-4DFF-8D6A-1AB9F40963C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022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Hans" altLang="en-US" dirty="0"/>
              <a:t>更好服务客户及</a:t>
            </a:r>
            <a:r>
              <a:rPr lang="en-US" altLang="zh-Hans" dirty="0"/>
              <a:t>tub</a:t>
            </a:r>
            <a:r>
              <a:rPr lang="zh-Hans" altLang="en-US" dirty="0"/>
              <a:t>，努力完成营收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87923C-1477-4DFF-8D6A-1AB9F40963C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97969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87923C-1477-4DFF-8D6A-1AB9F40963C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408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87923C-1477-4DFF-8D6A-1AB9F40963C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7375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E876D-A161-448D-B6CF-F08EE065FC6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0785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E876D-A161-448D-B6CF-F08EE065FC6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7033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目标</a:t>
            </a:r>
            <a:r>
              <a:rPr lang="zh-Hans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美联、万科、广东移动、老娘舅、九江银行、哈尔滨铁路局等</a:t>
            </a:r>
            <a:endParaRPr lang="zh-CN" altLang="en-US" dirty="0">
              <a:effectLst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1452</a:t>
            </a:r>
            <a:endParaRPr lang="en-US" altLang="zh-CN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已上线</a:t>
            </a:r>
            <a:endParaRPr lang="zh-CN" altLang="en-US" dirty="0">
              <a:effectLst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887</a:t>
            </a:r>
            <a:endParaRPr lang="zh-CN" altLang="en-US" dirty="0">
              <a:effectLst/>
            </a:endParaRPr>
          </a:p>
          <a:p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进行中</a:t>
            </a:r>
            <a:endParaRPr lang="zh-CN" altLang="en-US" dirty="0">
              <a:effectLst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976</a:t>
            </a:r>
            <a:endParaRPr lang="zh-CN" altLang="en-US" dirty="0">
              <a:effectLst/>
            </a:endParaRPr>
          </a:p>
          <a:p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汇总</a:t>
            </a:r>
            <a:endParaRPr lang="zh-CN" altLang="en-US" dirty="0">
              <a:effectLst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1863</a:t>
            </a:r>
            <a:endParaRPr lang="zh-CN" altLang="en-US" dirty="0">
              <a:effectLst/>
            </a:endParaRPr>
          </a:p>
          <a:p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待确认</a:t>
            </a:r>
            <a:endParaRPr lang="zh-CN" altLang="en-US" dirty="0">
              <a:effectLst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962</a:t>
            </a:r>
            <a:endParaRPr lang="zh-CN" altLang="en-US" dirty="0">
              <a:effectLst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87923C-1477-4DFF-8D6A-1AB9F40963C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892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E876D-A161-448D-B6CF-F08EE065FC6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40363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Hans" altLang="en-US" dirty="0"/>
              <a:t>管理上的不足、团队协作上的不足简介，情绪化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87923C-1477-4DFF-8D6A-1AB9F40963C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99264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87923C-1477-4DFF-8D6A-1AB9F40963C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1818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E876D-A161-448D-B6CF-F08EE065FC6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0884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FFF0656-45CB-42FD-884B-FA77906E3571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3194608-FB12-42F9-809C-5036D3C38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338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FFF0656-45CB-42FD-884B-FA77906E3571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3194608-FB12-42F9-809C-5036D3C38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1810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FFF0656-45CB-42FD-884B-FA77906E3571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3194608-FB12-42F9-809C-5036D3C38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6423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20459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A0B89B-C361-4A2E-98E3-D6BE835AE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28EE517-2351-4E7B-8461-DF14845684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F333BE-CE34-4679-9735-D9B4DE21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C25F5E-CD8F-4BDB-8BE9-43E78C1EB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600E65-B36B-454E-B6BB-4D004968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1813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0266FB-8C3B-4BB1-865F-82E16CF3E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962EAD-6B31-4E4A-836C-59191FF04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64692E-3835-46EB-A6E4-AAAF47329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582293-997F-458E-994A-7BF320A0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202B44-7649-4893-B137-9A011C8D2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90800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C5FFEC-F4F7-43B5-8C30-2EFC184AA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55F03C-47F8-414F-BAB1-96F4811BE0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6EEA64-5472-4B4B-848E-624012BEE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7BE702-0D6B-4067-B46F-2EB19B9CD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25A4AE-D4F7-4005-9C91-685ECDA10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339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EBDEF9-83EB-46A1-8D1E-75FF0FEE1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12C35C-33D4-4FD9-9998-98AF17ABC7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0B2E4F-4B31-437C-BC8C-2E6EF13DC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406241-567D-4B55-9E67-C81500E42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D338159-7B4E-4762-82B5-93DF1D3EC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84A67C7-A014-406E-B2A1-B31862434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4627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4FFB64-95BB-4195-8959-87F81D9F5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931781-0D02-436A-8915-CF999F583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91A5D5-3A87-4ABC-943A-969A126AB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826FA8-86C3-4C4C-8866-CBAB3F0FFE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7BE4614-00B8-4E45-978D-B2757702BF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9F95CB2-3A1F-41C1-8BBB-FE8B0113F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D55FDF1-DE4C-48C2-97FA-ED108B487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B20BE87-D0B2-437E-B419-5024DC79B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88453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E249-BB12-406E-A440-EBF8CFEA3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6AD3C0-91DF-4B5B-BAB4-A035FB6AC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35205C-1E4E-482A-94BC-4A2A96710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263CEC9-071B-4188-A3C9-FB8BA4DA9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6418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E49B1F4-B582-495B-B25F-689FB7FF5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22A6D8D-3AB3-42BC-9204-C5C5C8801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70DA04D-BD87-43CA-9F56-C4B2EFBE1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807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FFF0656-45CB-42FD-884B-FA77906E3571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3194608-FB12-42F9-809C-5036D3C38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0665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CA41F3-442F-40E2-B755-509CD2FAF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D41034-3F17-4645-9A89-30C856C91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CB98BE9-F137-4E6E-AF2A-7F6625A06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E9856E-7AF4-4457-8C70-2AED100DC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4454FB-D047-4F72-90F9-9D6C9EEE6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33680D-93A1-4CBB-AD5B-8D863CB6B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2008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9529D4-ABD9-4405-8631-AAD397234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80B1487-CE5D-4AD5-82C5-5C02052AB9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72B45AB-517D-416E-9E83-87EE3E28D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76D7A4-9668-43B5-8BC0-12BF4A92A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F51914-3DC0-4262-AD10-4F134C003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F69AB17-98B6-4623-984E-5FC5CB70F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22934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64E9F3-52DB-4D77-9DF9-4A64DA4ED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A36CB3E-DED6-41B9-B6B0-B406C36A27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A64F5A-033F-4CB8-B425-35296ADA1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D27D10-718B-4874-8A39-EB52F5609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CA8C22-27BD-4A9D-9A8A-EC7E3FB0B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9260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7161217-8E72-4F94-A81F-349D3DBEE2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AE6E48-F615-4354-AF82-53BACB3C5A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F084A1-3936-4B0A-9BA4-6673A8FF2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948E33-4921-4B0A-9B8E-5F27BA836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BC2853-3313-438B-845D-521399195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538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FFF0656-45CB-42FD-884B-FA77906E3571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3194608-FB12-42F9-809C-5036D3C38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3356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FFF0656-45CB-42FD-884B-FA77906E3571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3194608-FB12-42F9-809C-5036D3C38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638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FFF0656-45CB-42FD-884B-FA77906E3571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3194608-FB12-42F9-809C-5036D3C38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760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FFF0656-45CB-42FD-884B-FA77906E3571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3194608-FB12-42F9-809C-5036D3C38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658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FFF0656-45CB-42FD-884B-FA77906E3571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3194608-FB12-42F9-809C-5036D3C38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6570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FFF0656-45CB-42FD-884B-FA77906E3571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3194608-FB12-42F9-809C-5036D3C38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444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FFF0656-45CB-42FD-884B-FA77906E3571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3194608-FB12-42F9-809C-5036D3C38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6768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4012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FB20F8A-A880-44C0-8253-DB696A73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EA3032-7678-45CD-A994-FBDF0B001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BC07E6-6B74-4097-B3DA-6384A26D5A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C1B040-6EF9-499F-9027-C9012CB745FE}" type="datetimeFigureOut">
              <a:rPr lang="zh-CN" altLang="en-US" smtClean="0"/>
              <a:t>2018/5/29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D2B536-0A9D-4D81-A89B-0E34AE4E17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DC990A-0410-4AED-92B7-35FD1DD50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E036A-AE02-48D0-836D-411510BB381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2A4E0-E4CA-4F00-AD77-86863E16DFB3}"/>
              </a:ext>
            </a:extLst>
          </p:cNvPr>
          <p:cNvSpPr txBox="1"/>
          <p:nvPr userDrawn="1"/>
        </p:nvSpPr>
        <p:spPr>
          <a:xfrm>
            <a:off x="1239718" y="877035"/>
            <a:ext cx="6768211" cy="2239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感谢您下载觅知网平台上提供的</a:t>
            </a: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作品，为了您和觅知网以及原创作者的利益，请勿复制、传播、销售，否则将承担法律责任！觅知网将对作品进行维权，按照传播下载次数进行十倍的索取赔偿！</a:t>
            </a:r>
            <a:endParaRPr lang="en-US" altLang="zh-CN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在觅知网出售的</a:t>
            </a: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的保护，作品的所有权、版权和著作权归觅知网所有，您下载的是</a:t>
            </a: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不得将觅知网的</a:t>
            </a: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</p:spTree>
    <p:extLst>
      <p:ext uri="{BB962C8B-B14F-4D97-AF65-F5344CB8AC3E}">
        <p14:creationId xmlns:p14="http://schemas.microsoft.com/office/powerpoint/2010/main" val="3933529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椭圆 36"/>
          <p:cNvSpPr/>
          <p:nvPr/>
        </p:nvSpPr>
        <p:spPr>
          <a:xfrm>
            <a:off x="465739" y="202957"/>
            <a:ext cx="910201" cy="910201"/>
          </a:xfrm>
          <a:prstGeom prst="ellipse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FF0000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1331576" y="2647661"/>
            <a:ext cx="3584808" cy="596513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38100">
            <a:gradFill flip="none" rotWithShape="1">
              <a:gsLst>
                <a:gs pos="0">
                  <a:srgbClr val="CDCDCD"/>
                </a:gs>
                <a:gs pos="100000">
                  <a:schemeClr val="bg1"/>
                </a:gs>
              </a:gsLst>
              <a:lin ang="8100000" scaled="1"/>
              <a:tileRect/>
            </a:gradFill>
          </a:ln>
          <a:effectLst>
            <a:innerShdw blurRad="127000" dist="63500" dir="13500000">
              <a:schemeClr val="tx1">
                <a:lumMod val="65000"/>
                <a:lumOff val="35000"/>
                <a:alpha val="4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302116" y="1388703"/>
            <a:ext cx="3756660" cy="45719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50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1278236" y="2286025"/>
            <a:ext cx="3756660" cy="45719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50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 useBgFill="1">
        <p:nvSpPr>
          <p:cNvPr id="41" name="矩形 40"/>
          <p:cNvSpPr/>
          <p:nvPr/>
        </p:nvSpPr>
        <p:spPr>
          <a:xfrm>
            <a:off x="1331576" y="1436032"/>
            <a:ext cx="3779520" cy="8652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489374" y="726491"/>
            <a:ext cx="38013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2018</a:t>
            </a:r>
            <a:r>
              <a:rPr lang="zh-Hans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第一季度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431256" y="1464902"/>
            <a:ext cx="3617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gradFill flip="none" rotWithShape="1">
                  <a:gsLst>
                    <a:gs pos="0">
                      <a:srgbClr val="C00000"/>
                    </a:gs>
                    <a:gs pos="100000">
                      <a:srgbClr val="FF0000"/>
                    </a:gs>
                  </a:gsLst>
                  <a:lin ang="18900000" scaled="1"/>
                  <a:tileRect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rPr>
              <a:t>工作总结报告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1711846" y="2668713"/>
            <a:ext cx="3115779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Hans" altLang="en-US" sz="1600" dirty="0">
                <a:solidFill>
                  <a:schemeClr val="bg1"/>
                </a:solidFill>
                <a:cs typeface="+mn-ea"/>
                <a:sym typeface="+mn-lt"/>
              </a:rPr>
              <a:t>合肥飞鹏信息科技有限公司</a:t>
            </a:r>
            <a:endParaRPr lang="en-US" altLang="zh-Hans" sz="16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汇报人：</a:t>
            </a:r>
            <a:r>
              <a:rPr lang="zh-Hans" altLang="en-US" dirty="0">
                <a:solidFill>
                  <a:schemeClr val="bg1"/>
                </a:solidFill>
                <a:cs typeface="+mn-ea"/>
                <a:sym typeface="+mn-lt"/>
              </a:rPr>
              <a:t>李亚庆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时间：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2018.</a:t>
            </a:r>
            <a:r>
              <a:rPr lang="en-US" altLang="zh-Hans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.</a:t>
            </a:r>
            <a:r>
              <a:rPr lang="en-US" altLang="zh-Hans" dirty="0">
                <a:solidFill>
                  <a:schemeClr val="bg1"/>
                </a:solidFill>
                <a:cs typeface="+mn-ea"/>
                <a:sym typeface="+mn-lt"/>
              </a:rPr>
              <a:t>20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954746" y="2670721"/>
            <a:ext cx="749821" cy="56274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38100" dist="12700" dir="2700000" algn="tl" rotWithShape="0">
              <a:schemeClr val="tx1">
                <a:lumMod val="65000"/>
                <a:lumOff val="35000"/>
                <a:alpha val="60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5715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47" name="Picture 2" descr="C:\Users\Administrator\Desktop\手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flipH="1">
            <a:off x="1091278" y="3062180"/>
            <a:ext cx="2461081" cy="2391617"/>
          </a:xfrm>
          <a:prstGeom prst="rect">
            <a:avLst/>
          </a:prstGeom>
          <a:noFill/>
        </p:spPr>
      </p:pic>
      <p:sp>
        <p:nvSpPr>
          <p:cNvPr id="48" name="椭圆 47"/>
          <p:cNvSpPr/>
          <p:nvPr/>
        </p:nvSpPr>
        <p:spPr>
          <a:xfrm>
            <a:off x="-49893" y="382484"/>
            <a:ext cx="474100" cy="4741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8900000" scaled="1"/>
            <a:tileRect/>
          </a:gradFill>
          <a:ln w="28575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</a:ln>
          <a:effectLst>
            <a:outerShdw blurRad="4445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954746" y="990939"/>
            <a:ext cx="376829" cy="34234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8900000" scaled="1"/>
            <a:tileRect/>
          </a:gradFill>
          <a:ln w="28575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4445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1180388" y="4558553"/>
            <a:ext cx="302375" cy="302375"/>
          </a:xfrm>
          <a:prstGeom prst="ellipse">
            <a:avLst/>
          </a:prstGeom>
          <a:gradFill flip="none" rotWithShape="1">
            <a:gsLst>
              <a:gs pos="0">
                <a:srgbClr val="C00000">
                  <a:lumMod val="90000"/>
                </a:srgbClr>
              </a:gs>
              <a:gs pos="100000">
                <a:srgbClr val="FF0000"/>
              </a:gs>
            </a:gsLst>
            <a:lin ang="8100000" scaled="1"/>
            <a:tileRect/>
          </a:gradFill>
          <a:ln w="28575">
            <a:gradFill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5400000" scaled="1"/>
            </a:gradFill>
          </a:ln>
          <a:effectLst>
            <a:outerShdw blurRad="4445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3377099" y="3696506"/>
            <a:ext cx="350520" cy="35052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8900000" scaled="1"/>
            <a:tileRect/>
          </a:gradFill>
          <a:ln w="28575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4445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2" name="dreamtale - the daw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2171700" y="-523875"/>
            <a:ext cx="609600" cy="6096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C6BCE7D-DDDB-4879-9A20-02843885F8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330" y="805980"/>
            <a:ext cx="3997701" cy="317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14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5679E-6 L 0.30972 0.00154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86" y="62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2.22222E-6 L 0.31788 2.22222E-6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85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exit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42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5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53" presetClass="entr" presetSubtype="52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0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 animBg="1"/>
      <p:bldP spid="43" grpId="0"/>
      <p:bldP spid="44" grpId="0"/>
      <p:bldP spid="45" grpId="0"/>
      <p:bldP spid="46" grpId="0" animBg="1"/>
      <p:bldP spid="46" grpId="1" animBg="1"/>
      <p:bldP spid="46" grpId="2" animBg="1"/>
      <p:bldP spid="48" grpId="0" animBg="1"/>
      <p:bldP spid="49" grpId="0" animBg="1"/>
      <p:bldP spid="51" grpId="0" animBg="1"/>
      <p:bldP spid="5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5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Hans" altLang="en-US" sz="1800" b="1" dirty="0">
                <a:solidFill>
                  <a:srgbClr val="F45159"/>
                </a:solidFill>
                <a:cs typeface="+mn-ea"/>
                <a:sym typeface="+mn-lt"/>
              </a:rPr>
              <a:t>第二季度</a:t>
            </a:r>
            <a:r>
              <a:rPr lang="zh-CN" altLang="en-US" sz="1800" b="1" dirty="0">
                <a:solidFill>
                  <a:srgbClr val="F45159"/>
                </a:solidFill>
                <a:cs typeface="+mn-ea"/>
                <a:sym typeface="+mn-lt"/>
              </a:rPr>
              <a:t>工作整体思路</a:t>
            </a:r>
          </a:p>
        </p:txBody>
      </p:sp>
      <p:sp>
        <p:nvSpPr>
          <p:cNvPr id="3" name="任意多边形 2"/>
          <p:cNvSpPr/>
          <p:nvPr/>
        </p:nvSpPr>
        <p:spPr>
          <a:xfrm>
            <a:off x="1405425" y="2084120"/>
            <a:ext cx="2018203" cy="1549842"/>
          </a:xfrm>
          <a:custGeom>
            <a:avLst/>
            <a:gdLst>
              <a:gd name="connsiteX0" fmla="*/ 640385 w 3801979"/>
              <a:gd name="connsiteY0" fmla="*/ 209624 h 2919663"/>
              <a:gd name="connsiteX1" fmla="*/ 223641 w 3801979"/>
              <a:gd name="connsiteY1" fmla="*/ 626368 h 2919663"/>
              <a:gd name="connsiteX2" fmla="*/ 223641 w 3801979"/>
              <a:gd name="connsiteY2" fmla="*/ 2293293 h 2919663"/>
              <a:gd name="connsiteX3" fmla="*/ 640385 w 3801979"/>
              <a:gd name="connsiteY3" fmla="*/ 2710037 h 2919663"/>
              <a:gd name="connsiteX4" fmla="*/ 3161592 w 3801979"/>
              <a:gd name="connsiteY4" fmla="*/ 2710037 h 2919663"/>
              <a:gd name="connsiteX5" fmla="*/ 3578336 w 3801979"/>
              <a:gd name="connsiteY5" fmla="*/ 2293293 h 2919663"/>
              <a:gd name="connsiteX6" fmla="*/ 3578336 w 3801979"/>
              <a:gd name="connsiteY6" fmla="*/ 626368 h 2919663"/>
              <a:gd name="connsiteX7" fmla="*/ 3161592 w 3801979"/>
              <a:gd name="connsiteY7" fmla="*/ 209624 h 2919663"/>
              <a:gd name="connsiteX8" fmla="*/ 486620 w 3801979"/>
              <a:gd name="connsiteY8" fmla="*/ 0 h 2919663"/>
              <a:gd name="connsiteX9" fmla="*/ 3315359 w 3801979"/>
              <a:gd name="connsiteY9" fmla="*/ 0 h 2919663"/>
              <a:gd name="connsiteX10" fmla="*/ 3801979 w 3801979"/>
              <a:gd name="connsiteY10" fmla="*/ 486620 h 2919663"/>
              <a:gd name="connsiteX11" fmla="*/ 3801979 w 3801979"/>
              <a:gd name="connsiteY11" fmla="*/ 2433043 h 2919663"/>
              <a:gd name="connsiteX12" fmla="*/ 3315359 w 3801979"/>
              <a:gd name="connsiteY12" fmla="*/ 2919663 h 2919663"/>
              <a:gd name="connsiteX13" fmla="*/ 486620 w 3801979"/>
              <a:gd name="connsiteY13" fmla="*/ 2919663 h 2919663"/>
              <a:gd name="connsiteX14" fmla="*/ 0 w 3801979"/>
              <a:gd name="connsiteY14" fmla="*/ 2433043 h 2919663"/>
              <a:gd name="connsiteX15" fmla="*/ 0 w 3801979"/>
              <a:gd name="connsiteY15" fmla="*/ 486620 h 2919663"/>
              <a:gd name="connsiteX16" fmla="*/ 486620 w 3801979"/>
              <a:gd name="connsiteY16" fmla="*/ 0 h 2919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01979" h="2919663">
                <a:moveTo>
                  <a:pt x="640385" y="209624"/>
                </a:moveTo>
                <a:cubicBezTo>
                  <a:pt x="410224" y="209624"/>
                  <a:pt x="223641" y="396207"/>
                  <a:pt x="223641" y="626368"/>
                </a:cubicBezTo>
                <a:lnTo>
                  <a:pt x="223641" y="2293293"/>
                </a:lnTo>
                <a:cubicBezTo>
                  <a:pt x="223641" y="2523454"/>
                  <a:pt x="410224" y="2710037"/>
                  <a:pt x="640385" y="2710037"/>
                </a:cubicBezTo>
                <a:lnTo>
                  <a:pt x="3161592" y="2710037"/>
                </a:lnTo>
                <a:cubicBezTo>
                  <a:pt x="3391753" y="2710037"/>
                  <a:pt x="3578336" y="2523454"/>
                  <a:pt x="3578336" y="2293293"/>
                </a:cubicBezTo>
                <a:lnTo>
                  <a:pt x="3578336" y="626368"/>
                </a:lnTo>
                <a:cubicBezTo>
                  <a:pt x="3578336" y="396207"/>
                  <a:pt x="3391753" y="209624"/>
                  <a:pt x="3161592" y="209624"/>
                </a:cubicBezTo>
                <a:close/>
                <a:moveTo>
                  <a:pt x="486620" y="0"/>
                </a:moveTo>
                <a:lnTo>
                  <a:pt x="3315359" y="0"/>
                </a:lnTo>
                <a:cubicBezTo>
                  <a:pt x="3584112" y="0"/>
                  <a:pt x="3801979" y="217867"/>
                  <a:pt x="3801979" y="486620"/>
                </a:cubicBezTo>
                <a:lnTo>
                  <a:pt x="3801979" y="2433043"/>
                </a:lnTo>
                <a:cubicBezTo>
                  <a:pt x="3801979" y="2701796"/>
                  <a:pt x="3584112" y="2919663"/>
                  <a:pt x="3315359" y="2919663"/>
                </a:cubicBezTo>
                <a:lnTo>
                  <a:pt x="486620" y="2919663"/>
                </a:lnTo>
                <a:cubicBezTo>
                  <a:pt x="217867" y="2919663"/>
                  <a:pt x="0" y="2701796"/>
                  <a:pt x="0" y="2433043"/>
                </a:cubicBezTo>
                <a:lnTo>
                  <a:pt x="0" y="486620"/>
                </a:lnTo>
                <a:cubicBezTo>
                  <a:pt x="0" y="217867"/>
                  <a:pt x="217867" y="0"/>
                  <a:pt x="48662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3859535" y="2084120"/>
            <a:ext cx="2018203" cy="1549842"/>
          </a:xfrm>
          <a:custGeom>
            <a:avLst/>
            <a:gdLst>
              <a:gd name="connsiteX0" fmla="*/ 640385 w 3801979"/>
              <a:gd name="connsiteY0" fmla="*/ 209624 h 2919663"/>
              <a:gd name="connsiteX1" fmla="*/ 223641 w 3801979"/>
              <a:gd name="connsiteY1" fmla="*/ 626368 h 2919663"/>
              <a:gd name="connsiteX2" fmla="*/ 223641 w 3801979"/>
              <a:gd name="connsiteY2" fmla="*/ 2293293 h 2919663"/>
              <a:gd name="connsiteX3" fmla="*/ 640385 w 3801979"/>
              <a:gd name="connsiteY3" fmla="*/ 2710037 h 2919663"/>
              <a:gd name="connsiteX4" fmla="*/ 3161592 w 3801979"/>
              <a:gd name="connsiteY4" fmla="*/ 2710037 h 2919663"/>
              <a:gd name="connsiteX5" fmla="*/ 3578336 w 3801979"/>
              <a:gd name="connsiteY5" fmla="*/ 2293293 h 2919663"/>
              <a:gd name="connsiteX6" fmla="*/ 3578336 w 3801979"/>
              <a:gd name="connsiteY6" fmla="*/ 626368 h 2919663"/>
              <a:gd name="connsiteX7" fmla="*/ 3161592 w 3801979"/>
              <a:gd name="connsiteY7" fmla="*/ 209624 h 2919663"/>
              <a:gd name="connsiteX8" fmla="*/ 486620 w 3801979"/>
              <a:gd name="connsiteY8" fmla="*/ 0 h 2919663"/>
              <a:gd name="connsiteX9" fmla="*/ 3315359 w 3801979"/>
              <a:gd name="connsiteY9" fmla="*/ 0 h 2919663"/>
              <a:gd name="connsiteX10" fmla="*/ 3801979 w 3801979"/>
              <a:gd name="connsiteY10" fmla="*/ 486620 h 2919663"/>
              <a:gd name="connsiteX11" fmla="*/ 3801979 w 3801979"/>
              <a:gd name="connsiteY11" fmla="*/ 2433043 h 2919663"/>
              <a:gd name="connsiteX12" fmla="*/ 3315359 w 3801979"/>
              <a:gd name="connsiteY12" fmla="*/ 2919663 h 2919663"/>
              <a:gd name="connsiteX13" fmla="*/ 486620 w 3801979"/>
              <a:gd name="connsiteY13" fmla="*/ 2919663 h 2919663"/>
              <a:gd name="connsiteX14" fmla="*/ 0 w 3801979"/>
              <a:gd name="connsiteY14" fmla="*/ 2433043 h 2919663"/>
              <a:gd name="connsiteX15" fmla="*/ 0 w 3801979"/>
              <a:gd name="connsiteY15" fmla="*/ 486620 h 2919663"/>
              <a:gd name="connsiteX16" fmla="*/ 486620 w 3801979"/>
              <a:gd name="connsiteY16" fmla="*/ 0 h 2919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01979" h="2919663">
                <a:moveTo>
                  <a:pt x="640385" y="209624"/>
                </a:moveTo>
                <a:cubicBezTo>
                  <a:pt x="410224" y="209624"/>
                  <a:pt x="223641" y="396207"/>
                  <a:pt x="223641" y="626368"/>
                </a:cubicBezTo>
                <a:lnTo>
                  <a:pt x="223641" y="2293293"/>
                </a:lnTo>
                <a:cubicBezTo>
                  <a:pt x="223641" y="2523454"/>
                  <a:pt x="410224" y="2710037"/>
                  <a:pt x="640385" y="2710037"/>
                </a:cubicBezTo>
                <a:lnTo>
                  <a:pt x="3161592" y="2710037"/>
                </a:lnTo>
                <a:cubicBezTo>
                  <a:pt x="3391753" y="2710037"/>
                  <a:pt x="3578336" y="2523454"/>
                  <a:pt x="3578336" y="2293293"/>
                </a:cubicBezTo>
                <a:lnTo>
                  <a:pt x="3578336" y="626368"/>
                </a:lnTo>
                <a:cubicBezTo>
                  <a:pt x="3578336" y="396207"/>
                  <a:pt x="3391753" y="209624"/>
                  <a:pt x="3161592" y="209624"/>
                </a:cubicBezTo>
                <a:close/>
                <a:moveTo>
                  <a:pt x="486620" y="0"/>
                </a:moveTo>
                <a:lnTo>
                  <a:pt x="3315359" y="0"/>
                </a:lnTo>
                <a:cubicBezTo>
                  <a:pt x="3584112" y="0"/>
                  <a:pt x="3801979" y="217867"/>
                  <a:pt x="3801979" y="486620"/>
                </a:cubicBezTo>
                <a:lnTo>
                  <a:pt x="3801979" y="2433043"/>
                </a:lnTo>
                <a:cubicBezTo>
                  <a:pt x="3801979" y="2701796"/>
                  <a:pt x="3584112" y="2919663"/>
                  <a:pt x="3315359" y="2919663"/>
                </a:cubicBezTo>
                <a:lnTo>
                  <a:pt x="486620" y="2919663"/>
                </a:lnTo>
                <a:cubicBezTo>
                  <a:pt x="217867" y="2919663"/>
                  <a:pt x="0" y="2701796"/>
                  <a:pt x="0" y="2433043"/>
                </a:cubicBezTo>
                <a:lnTo>
                  <a:pt x="0" y="486620"/>
                </a:lnTo>
                <a:cubicBezTo>
                  <a:pt x="0" y="217867"/>
                  <a:pt x="217867" y="0"/>
                  <a:pt x="48662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cs typeface="+mn-ea"/>
              <a:sym typeface="+mn-lt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6313645" y="2084120"/>
            <a:ext cx="2018203" cy="1549842"/>
          </a:xfrm>
          <a:custGeom>
            <a:avLst/>
            <a:gdLst>
              <a:gd name="connsiteX0" fmla="*/ 640385 w 3801979"/>
              <a:gd name="connsiteY0" fmla="*/ 209624 h 2919663"/>
              <a:gd name="connsiteX1" fmla="*/ 223641 w 3801979"/>
              <a:gd name="connsiteY1" fmla="*/ 626368 h 2919663"/>
              <a:gd name="connsiteX2" fmla="*/ 223641 w 3801979"/>
              <a:gd name="connsiteY2" fmla="*/ 2293293 h 2919663"/>
              <a:gd name="connsiteX3" fmla="*/ 640385 w 3801979"/>
              <a:gd name="connsiteY3" fmla="*/ 2710037 h 2919663"/>
              <a:gd name="connsiteX4" fmla="*/ 3161592 w 3801979"/>
              <a:gd name="connsiteY4" fmla="*/ 2710037 h 2919663"/>
              <a:gd name="connsiteX5" fmla="*/ 3578336 w 3801979"/>
              <a:gd name="connsiteY5" fmla="*/ 2293293 h 2919663"/>
              <a:gd name="connsiteX6" fmla="*/ 3578336 w 3801979"/>
              <a:gd name="connsiteY6" fmla="*/ 626368 h 2919663"/>
              <a:gd name="connsiteX7" fmla="*/ 3161592 w 3801979"/>
              <a:gd name="connsiteY7" fmla="*/ 209624 h 2919663"/>
              <a:gd name="connsiteX8" fmla="*/ 486620 w 3801979"/>
              <a:gd name="connsiteY8" fmla="*/ 0 h 2919663"/>
              <a:gd name="connsiteX9" fmla="*/ 3315359 w 3801979"/>
              <a:gd name="connsiteY9" fmla="*/ 0 h 2919663"/>
              <a:gd name="connsiteX10" fmla="*/ 3801979 w 3801979"/>
              <a:gd name="connsiteY10" fmla="*/ 486620 h 2919663"/>
              <a:gd name="connsiteX11" fmla="*/ 3801979 w 3801979"/>
              <a:gd name="connsiteY11" fmla="*/ 2433043 h 2919663"/>
              <a:gd name="connsiteX12" fmla="*/ 3315359 w 3801979"/>
              <a:gd name="connsiteY12" fmla="*/ 2919663 h 2919663"/>
              <a:gd name="connsiteX13" fmla="*/ 486620 w 3801979"/>
              <a:gd name="connsiteY13" fmla="*/ 2919663 h 2919663"/>
              <a:gd name="connsiteX14" fmla="*/ 0 w 3801979"/>
              <a:gd name="connsiteY14" fmla="*/ 2433043 h 2919663"/>
              <a:gd name="connsiteX15" fmla="*/ 0 w 3801979"/>
              <a:gd name="connsiteY15" fmla="*/ 486620 h 2919663"/>
              <a:gd name="connsiteX16" fmla="*/ 486620 w 3801979"/>
              <a:gd name="connsiteY16" fmla="*/ 0 h 2919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01979" h="2919663">
                <a:moveTo>
                  <a:pt x="640385" y="209624"/>
                </a:moveTo>
                <a:cubicBezTo>
                  <a:pt x="410224" y="209624"/>
                  <a:pt x="223641" y="396207"/>
                  <a:pt x="223641" y="626368"/>
                </a:cubicBezTo>
                <a:lnTo>
                  <a:pt x="223641" y="2293293"/>
                </a:lnTo>
                <a:cubicBezTo>
                  <a:pt x="223641" y="2523454"/>
                  <a:pt x="410224" y="2710037"/>
                  <a:pt x="640385" y="2710037"/>
                </a:cubicBezTo>
                <a:lnTo>
                  <a:pt x="3161592" y="2710037"/>
                </a:lnTo>
                <a:cubicBezTo>
                  <a:pt x="3391753" y="2710037"/>
                  <a:pt x="3578336" y="2523454"/>
                  <a:pt x="3578336" y="2293293"/>
                </a:cubicBezTo>
                <a:lnTo>
                  <a:pt x="3578336" y="626368"/>
                </a:lnTo>
                <a:cubicBezTo>
                  <a:pt x="3578336" y="396207"/>
                  <a:pt x="3391753" y="209624"/>
                  <a:pt x="3161592" y="209624"/>
                </a:cubicBezTo>
                <a:close/>
                <a:moveTo>
                  <a:pt x="486620" y="0"/>
                </a:moveTo>
                <a:lnTo>
                  <a:pt x="3315359" y="0"/>
                </a:lnTo>
                <a:cubicBezTo>
                  <a:pt x="3584112" y="0"/>
                  <a:pt x="3801979" y="217867"/>
                  <a:pt x="3801979" y="486620"/>
                </a:cubicBezTo>
                <a:lnTo>
                  <a:pt x="3801979" y="2433043"/>
                </a:lnTo>
                <a:cubicBezTo>
                  <a:pt x="3801979" y="2701796"/>
                  <a:pt x="3584112" y="2919663"/>
                  <a:pt x="3315359" y="2919663"/>
                </a:cubicBezTo>
                <a:lnTo>
                  <a:pt x="486620" y="2919663"/>
                </a:lnTo>
                <a:cubicBezTo>
                  <a:pt x="217867" y="2919663"/>
                  <a:pt x="0" y="2701796"/>
                  <a:pt x="0" y="2433043"/>
                </a:cubicBezTo>
                <a:lnTo>
                  <a:pt x="0" y="486620"/>
                </a:lnTo>
                <a:cubicBezTo>
                  <a:pt x="0" y="217867"/>
                  <a:pt x="217867" y="0"/>
                  <a:pt x="48662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277236" y="1698368"/>
            <a:ext cx="2075976" cy="415498"/>
            <a:chOff x="1703707" y="2072537"/>
            <a:chExt cx="2767968" cy="553996"/>
          </a:xfrm>
        </p:grpSpPr>
        <p:sp>
          <p:nvSpPr>
            <p:cNvPr id="8" name="文本框 7"/>
            <p:cNvSpPr txBox="1"/>
            <p:nvPr/>
          </p:nvSpPr>
          <p:spPr>
            <a:xfrm>
              <a:off x="1703707" y="2072537"/>
              <a:ext cx="1030515" cy="553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01</a:t>
              </a:r>
              <a:endParaRPr lang="zh-CN" altLang="en-US" sz="2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385682" y="2077312"/>
              <a:ext cx="2085993" cy="492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质量管理</a:t>
              </a:r>
              <a:endPara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758219" y="1698368"/>
            <a:ext cx="2075976" cy="415498"/>
            <a:chOff x="1703707" y="2072537"/>
            <a:chExt cx="2767968" cy="553996"/>
          </a:xfrm>
        </p:grpSpPr>
        <p:sp>
          <p:nvSpPr>
            <p:cNvPr id="11" name="文本框 10"/>
            <p:cNvSpPr txBox="1"/>
            <p:nvPr/>
          </p:nvSpPr>
          <p:spPr>
            <a:xfrm>
              <a:off x="1703707" y="2072537"/>
              <a:ext cx="1030515" cy="553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02</a:t>
              </a:r>
              <a:endParaRPr lang="zh-CN" altLang="en-US" sz="2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385682" y="2077312"/>
              <a:ext cx="2085993" cy="492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业务知识</a:t>
              </a:r>
              <a:endPara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200945" y="1698368"/>
            <a:ext cx="2075976" cy="415498"/>
            <a:chOff x="1703707" y="2072537"/>
            <a:chExt cx="2767968" cy="553996"/>
          </a:xfrm>
        </p:grpSpPr>
        <p:sp>
          <p:nvSpPr>
            <p:cNvPr id="14" name="文本框 13"/>
            <p:cNvSpPr txBox="1"/>
            <p:nvPr/>
          </p:nvSpPr>
          <p:spPr>
            <a:xfrm>
              <a:off x="1703707" y="2072537"/>
              <a:ext cx="1030515" cy="553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03</a:t>
              </a:r>
              <a:endParaRPr lang="zh-CN" altLang="en-US" sz="2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385682" y="2077312"/>
              <a:ext cx="2085993" cy="492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个人职业素养</a:t>
              </a:r>
              <a:endPara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31088" y="2397197"/>
            <a:ext cx="846596" cy="818421"/>
            <a:chOff x="1108117" y="2967663"/>
            <a:chExt cx="1128795" cy="1091228"/>
          </a:xfrm>
        </p:grpSpPr>
        <p:grpSp>
          <p:nvGrpSpPr>
            <p:cNvPr id="17" name="组合 16"/>
            <p:cNvGrpSpPr/>
            <p:nvPr/>
          </p:nvGrpSpPr>
          <p:grpSpPr>
            <a:xfrm>
              <a:off x="1108117" y="2967663"/>
              <a:ext cx="1128795" cy="1091228"/>
              <a:chOff x="4565675" y="764773"/>
              <a:chExt cx="2003843" cy="1937151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4565675" y="907548"/>
                <a:ext cx="1794376" cy="1794376"/>
              </a:xfrm>
              <a:prstGeom prst="ellipse">
                <a:avLst/>
              </a:prstGeom>
              <a:gradFill>
                <a:gsLst>
                  <a:gs pos="20000">
                    <a:schemeClr val="bg1"/>
                  </a:gs>
                  <a:gs pos="92000">
                    <a:srgbClr val="C7C8C4"/>
                  </a:gs>
                </a:gsLst>
                <a:lin ang="8400000" scaled="0"/>
              </a:gradFill>
              <a:ln>
                <a:noFill/>
              </a:ln>
              <a:effectLst>
                <a:outerShdw blurRad="165100" dist="762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4776826" y="1118698"/>
                <a:ext cx="1372075" cy="1372076"/>
              </a:xfrm>
              <a:prstGeom prst="ellipse">
                <a:avLst/>
              </a:prstGeom>
              <a:solidFill>
                <a:srgbClr val="F70000"/>
              </a:solidFill>
              <a:ln w="15875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840000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5484020" y="764773"/>
                <a:ext cx="1085498" cy="830792"/>
              </a:xfrm>
              <a:prstGeom prst="ellipse">
                <a:avLst/>
              </a:prstGeom>
              <a:gradFill flip="none" rotWithShape="1">
                <a:gsLst>
                  <a:gs pos="32000">
                    <a:srgbClr val="FFFFFF">
                      <a:alpha val="17000"/>
                    </a:srgbClr>
                  </a:gs>
                  <a:gs pos="6000">
                    <a:schemeClr val="bg1">
                      <a:alpha val="70000"/>
                    </a:schemeClr>
                  </a:gs>
                  <a:gs pos="67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9" name="任意多边形 28"/>
              <p:cNvSpPr/>
              <p:nvPr/>
            </p:nvSpPr>
            <p:spPr>
              <a:xfrm>
                <a:off x="4783198" y="1133314"/>
                <a:ext cx="1314800" cy="771793"/>
              </a:xfrm>
              <a:custGeom>
                <a:avLst/>
                <a:gdLst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710447 w 1314800"/>
                  <a:gd name="connsiteY3" fmla="*/ 771229 h 771793"/>
                  <a:gd name="connsiteX4" fmla="*/ 686038 w 1314800"/>
                  <a:gd name="connsiteY4" fmla="*/ 771793 h 771793"/>
                  <a:gd name="connsiteX5" fmla="*/ 0 w 1314800"/>
                  <a:gd name="connsiteY5" fmla="*/ 686038 h 771793"/>
                  <a:gd name="connsiteX6" fmla="*/ 686038 w 1314800"/>
                  <a:gd name="connsiteY6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710447 w 1314800"/>
                  <a:gd name="connsiteY3" fmla="*/ 771229 h 771793"/>
                  <a:gd name="connsiteX4" fmla="*/ 686038 w 1314800"/>
                  <a:gd name="connsiteY4" fmla="*/ 771793 h 771793"/>
                  <a:gd name="connsiteX5" fmla="*/ 0 w 1314800"/>
                  <a:gd name="connsiteY5" fmla="*/ 686038 h 771793"/>
                  <a:gd name="connsiteX6" fmla="*/ 686038 w 1314800"/>
                  <a:gd name="connsiteY6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686038 w 1314800"/>
                  <a:gd name="connsiteY3" fmla="*/ 771793 h 771793"/>
                  <a:gd name="connsiteX4" fmla="*/ 0 w 1314800"/>
                  <a:gd name="connsiteY4" fmla="*/ 686038 h 771793"/>
                  <a:gd name="connsiteX5" fmla="*/ 686038 w 1314800"/>
                  <a:gd name="connsiteY5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686038 w 1314800"/>
                  <a:gd name="connsiteY3" fmla="*/ 771793 h 771793"/>
                  <a:gd name="connsiteX4" fmla="*/ 0 w 1314800"/>
                  <a:gd name="connsiteY4" fmla="*/ 686038 h 771793"/>
                  <a:gd name="connsiteX5" fmla="*/ 686038 w 1314800"/>
                  <a:gd name="connsiteY5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686038 w 1314800"/>
                  <a:gd name="connsiteY3" fmla="*/ 771793 h 771793"/>
                  <a:gd name="connsiteX4" fmla="*/ 0 w 1314800"/>
                  <a:gd name="connsiteY4" fmla="*/ 686038 h 771793"/>
                  <a:gd name="connsiteX5" fmla="*/ 686038 w 1314800"/>
                  <a:gd name="connsiteY5" fmla="*/ 0 h 771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14800" h="771793">
                    <a:moveTo>
                      <a:pt x="686038" y="0"/>
                    </a:moveTo>
                    <a:cubicBezTo>
                      <a:pt x="922843" y="0"/>
                      <a:pt x="1131626" y="119981"/>
                      <a:pt x="1254912" y="302468"/>
                    </a:cubicBezTo>
                    <a:lnTo>
                      <a:pt x="1314800" y="412803"/>
                    </a:lnTo>
                    <a:cubicBezTo>
                      <a:pt x="1219988" y="491024"/>
                      <a:pt x="928793" y="749877"/>
                      <a:pt x="686038" y="771793"/>
                    </a:cubicBezTo>
                    <a:cubicBezTo>
                      <a:pt x="371604" y="771793"/>
                      <a:pt x="57170" y="743208"/>
                      <a:pt x="0" y="686038"/>
                    </a:cubicBezTo>
                    <a:cubicBezTo>
                      <a:pt x="0" y="307150"/>
                      <a:pt x="307150" y="0"/>
                      <a:pt x="686038" y="0"/>
                    </a:cubicBezTo>
                    <a:close/>
                  </a:path>
                </a:pathLst>
              </a:custGeom>
              <a:solidFill>
                <a:schemeClr val="bg1">
                  <a:alpha val="10000"/>
                </a:schemeClr>
              </a:solidFill>
              <a:ln w="158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1425357" y="3383593"/>
              <a:ext cx="382345" cy="337558"/>
              <a:chOff x="10044251" y="4522834"/>
              <a:chExt cx="745082" cy="657806"/>
            </a:xfrm>
            <a:solidFill>
              <a:schemeClr val="bg1"/>
            </a:solidFill>
            <a:effectLst/>
          </p:grpSpPr>
          <p:sp>
            <p:nvSpPr>
              <p:cNvPr id="19" name="Oval 423"/>
              <p:cNvSpPr>
                <a:spLocks noChangeArrowheads="1"/>
              </p:cNvSpPr>
              <p:nvPr/>
            </p:nvSpPr>
            <p:spPr bwMode="auto">
              <a:xfrm>
                <a:off x="10603243" y="4610108"/>
                <a:ext cx="173829" cy="20123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20" name="Freeform 424"/>
              <p:cNvSpPr>
                <a:spLocks/>
              </p:cNvSpPr>
              <p:nvPr/>
            </p:nvSpPr>
            <p:spPr bwMode="auto">
              <a:xfrm>
                <a:off x="10567179" y="4817837"/>
                <a:ext cx="222154" cy="298610"/>
              </a:xfrm>
              <a:custGeom>
                <a:avLst/>
                <a:gdLst>
                  <a:gd name="T0" fmla="*/ 65 w 130"/>
                  <a:gd name="T1" fmla="*/ 3 h 175"/>
                  <a:gd name="T2" fmla="*/ 52 w 130"/>
                  <a:gd name="T3" fmla="*/ 89 h 175"/>
                  <a:gd name="T4" fmla="*/ 14 w 130"/>
                  <a:gd name="T5" fmla="*/ 112 h 175"/>
                  <a:gd name="T6" fmla="*/ 14 w 130"/>
                  <a:gd name="T7" fmla="*/ 78 h 175"/>
                  <a:gd name="T8" fmla="*/ 65 w 130"/>
                  <a:gd name="T9" fmla="*/ 3 h 175"/>
                  <a:gd name="T10" fmla="*/ 9 w 130"/>
                  <a:gd name="T11" fmla="*/ 58 h 175"/>
                  <a:gd name="T12" fmla="*/ 0 w 130"/>
                  <a:gd name="T13" fmla="*/ 89 h 175"/>
                  <a:gd name="T14" fmla="*/ 0 w 130"/>
                  <a:gd name="T15" fmla="*/ 137 h 175"/>
                  <a:gd name="T16" fmla="*/ 7 w 130"/>
                  <a:gd name="T17" fmla="*/ 160 h 175"/>
                  <a:gd name="T18" fmla="*/ 65 w 130"/>
                  <a:gd name="T19" fmla="*/ 175 h 175"/>
                  <a:gd name="T20" fmla="*/ 130 w 130"/>
                  <a:gd name="T21" fmla="*/ 149 h 175"/>
                  <a:gd name="T22" fmla="*/ 130 w 130"/>
                  <a:gd name="T23" fmla="*/ 45 h 175"/>
                  <a:gd name="T24" fmla="*/ 65 w 130"/>
                  <a:gd name="T25" fmla="*/ 3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" h="175">
                    <a:moveTo>
                      <a:pt x="65" y="3"/>
                    </a:moveTo>
                    <a:cubicBezTo>
                      <a:pt x="52" y="89"/>
                      <a:pt x="52" y="89"/>
                      <a:pt x="52" y="89"/>
                    </a:cubicBezTo>
                    <a:cubicBezTo>
                      <a:pt x="14" y="112"/>
                      <a:pt x="14" y="112"/>
                      <a:pt x="14" y="112"/>
                    </a:cubicBezTo>
                    <a:cubicBezTo>
                      <a:pt x="14" y="78"/>
                      <a:pt x="14" y="78"/>
                      <a:pt x="14" y="78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35" y="3"/>
                      <a:pt x="18" y="33"/>
                      <a:pt x="9" y="58"/>
                    </a:cubicBezTo>
                    <a:cubicBezTo>
                      <a:pt x="3" y="75"/>
                      <a:pt x="0" y="89"/>
                      <a:pt x="0" y="89"/>
                    </a:cubicBezTo>
                    <a:cubicBezTo>
                      <a:pt x="0" y="89"/>
                      <a:pt x="0" y="116"/>
                      <a:pt x="0" y="137"/>
                    </a:cubicBezTo>
                    <a:cubicBezTo>
                      <a:pt x="0" y="146"/>
                      <a:pt x="2" y="153"/>
                      <a:pt x="7" y="160"/>
                    </a:cubicBezTo>
                    <a:cubicBezTo>
                      <a:pt x="14" y="169"/>
                      <a:pt x="31" y="175"/>
                      <a:pt x="65" y="175"/>
                    </a:cubicBezTo>
                    <a:cubicBezTo>
                      <a:pt x="122" y="175"/>
                      <a:pt x="130" y="149"/>
                      <a:pt x="130" y="149"/>
                    </a:cubicBezTo>
                    <a:cubicBezTo>
                      <a:pt x="130" y="149"/>
                      <a:pt x="130" y="89"/>
                      <a:pt x="130" y="45"/>
                    </a:cubicBezTo>
                    <a:cubicBezTo>
                      <a:pt x="130" y="0"/>
                      <a:pt x="65" y="3"/>
                      <a:pt x="6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21" name="Freeform 425"/>
              <p:cNvSpPr>
                <a:spLocks/>
              </p:cNvSpPr>
              <p:nvPr/>
            </p:nvSpPr>
            <p:spPr bwMode="auto">
              <a:xfrm>
                <a:off x="10229620" y="5001763"/>
                <a:ext cx="362082" cy="178877"/>
              </a:xfrm>
              <a:custGeom>
                <a:avLst/>
                <a:gdLst>
                  <a:gd name="T0" fmla="*/ 187 w 212"/>
                  <a:gd name="T1" fmla="*/ 55 h 105"/>
                  <a:gd name="T2" fmla="*/ 178 w 212"/>
                  <a:gd name="T3" fmla="*/ 0 h 105"/>
                  <a:gd name="T4" fmla="*/ 110 w 212"/>
                  <a:gd name="T5" fmla="*/ 20 h 105"/>
                  <a:gd name="T6" fmla="*/ 44 w 212"/>
                  <a:gd name="T7" fmla="*/ 0 h 105"/>
                  <a:gd name="T8" fmla="*/ 30 w 212"/>
                  <a:gd name="T9" fmla="*/ 56 h 105"/>
                  <a:gd name="T10" fmla="*/ 0 w 212"/>
                  <a:gd name="T11" fmla="*/ 72 h 105"/>
                  <a:gd name="T12" fmla="*/ 110 w 212"/>
                  <a:gd name="T13" fmla="*/ 105 h 105"/>
                  <a:gd name="T14" fmla="*/ 212 w 212"/>
                  <a:gd name="T15" fmla="*/ 72 h 105"/>
                  <a:gd name="T16" fmla="*/ 187 w 212"/>
                  <a:gd name="T17" fmla="*/ 5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2" h="105">
                    <a:moveTo>
                      <a:pt x="187" y="55"/>
                    </a:moveTo>
                    <a:cubicBezTo>
                      <a:pt x="173" y="33"/>
                      <a:pt x="178" y="0"/>
                      <a:pt x="178" y="0"/>
                    </a:cubicBezTo>
                    <a:cubicBezTo>
                      <a:pt x="178" y="0"/>
                      <a:pt x="156" y="20"/>
                      <a:pt x="110" y="20"/>
                    </a:cubicBezTo>
                    <a:cubicBezTo>
                      <a:pt x="64" y="20"/>
                      <a:pt x="44" y="0"/>
                      <a:pt x="44" y="0"/>
                    </a:cubicBezTo>
                    <a:cubicBezTo>
                      <a:pt x="44" y="0"/>
                      <a:pt x="49" y="34"/>
                      <a:pt x="30" y="56"/>
                    </a:cubicBezTo>
                    <a:cubicBezTo>
                      <a:pt x="23" y="64"/>
                      <a:pt x="14" y="70"/>
                      <a:pt x="0" y="72"/>
                    </a:cubicBezTo>
                    <a:cubicBezTo>
                      <a:pt x="0" y="72"/>
                      <a:pt x="32" y="105"/>
                      <a:pt x="110" y="105"/>
                    </a:cubicBezTo>
                    <a:cubicBezTo>
                      <a:pt x="187" y="105"/>
                      <a:pt x="212" y="72"/>
                      <a:pt x="212" y="72"/>
                    </a:cubicBezTo>
                    <a:cubicBezTo>
                      <a:pt x="200" y="70"/>
                      <a:pt x="193" y="63"/>
                      <a:pt x="187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22" name="Freeform 426"/>
              <p:cNvSpPr>
                <a:spLocks/>
              </p:cNvSpPr>
              <p:nvPr/>
            </p:nvSpPr>
            <p:spPr bwMode="auto">
              <a:xfrm>
                <a:off x="10275782" y="4701711"/>
                <a:ext cx="283463" cy="256054"/>
              </a:xfrm>
              <a:custGeom>
                <a:avLst/>
                <a:gdLst>
                  <a:gd name="T0" fmla="*/ 75 w 166"/>
                  <a:gd name="T1" fmla="*/ 150 h 150"/>
                  <a:gd name="T2" fmla="*/ 91 w 166"/>
                  <a:gd name="T3" fmla="*/ 150 h 150"/>
                  <a:gd name="T4" fmla="*/ 166 w 166"/>
                  <a:gd name="T5" fmla="*/ 125 h 150"/>
                  <a:gd name="T6" fmla="*/ 166 w 166"/>
                  <a:gd name="T7" fmla="*/ 122 h 150"/>
                  <a:gd name="T8" fmla="*/ 166 w 166"/>
                  <a:gd name="T9" fmla="*/ 59 h 150"/>
                  <a:gd name="T10" fmla="*/ 108 w 166"/>
                  <a:gd name="T11" fmla="*/ 0 h 150"/>
                  <a:gd name="T12" fmla="*/ 108 w 166"/>
                  <a:gd name="T13" fmla="*/ 0 h 150"/>
                  <a:gd name="T14" fmla="*/ 83 w 166"/>
                  <a:gd name="T15" fmla="*/ 10 h 150"/>
                  <a:gd name="T16" fmla="*/ 102 w 166"/>
                  <a:gd name="T17" fmla="*/ 82 h 150"/>
                  <a:gd name="T18" fmla="*/ 83 w 166"/>
                  <a:gd name="T19" fmla="*/ 111 h 150"/>
                  <a:gd name="T20" fmla="*/ 63 w 166"/>
                  <a:gd name="T21" fmla="*/ 82 h 150"/>
                  <a:gd name="T22" fmla="*/ 83 w 166"/>
                  <a:gd name="T23" fmla="*/ 10 h 150"/>
                  <a:gd name="T24" fmla="*/ 58 w 166"/>
                  <a:gd name="T25" fmla="*/ 0 h 150"/>
                  <a:gd name="T26" fmla="*/ 0 w 166"/>
                  <a:gd name="T27" fmla="*/ 59 h 150"/>
                  <a:gd name="T28" fmla="*/ 0 w 166"/>
                  <a:gd name="T29" fmla="*/ 122 h 150"/>
                  <a:gd name="T30" fmla="*/ 0 w 166"/>
                  <a:gd name="T31" fmla="*/ 123 h 150"/>
                  <a:gd name="T32" fmla="*/ 75 w 166"/>
                  <a:gd name="T33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6" h="150">
                    <a:moveTo>
                      <a:pt x="75" y="150"/>
                    </a:moveTo>
                    <a:cubicBezTo>
                      <a:pt x="91" y="150"/>
                      <a:pt x="91" y="150"/>
                      <a:pt x="91" y="150"/>
                    </a:cubicBezTo>
                    <a:cubicBezTo>
                      <a:pt x="150" y="150"/>
                      <a:pt x="163" y="132"/>
                      <a:pt x="166" y="125"/>
                    </a:cubicBezTo>
                    <a:cubicBezTo>
                      <a:pt x="166" y="123"/>
                      <a:pt x="166" y="122"/>
                      <a:pt x="166" y="122"/>
                    </a:cubicBezTo>
                    <a:cubicBezTo>
                      <a:pt x="166" y="122"/>
                      <a:pt x="166" y="113"/>
                      <a:pt x="166" y="59"/>
                    </a:cubicBezTo>
                    <a:cubicBezTo>
                      <a:pt x="166" y="22"/>
                      <a:pt x="130" y="6"/>
                      <a:pt x="108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83" y="10"/>
                      <a:pt x="83" y="10"/>
                      <a:pt x="83" y="10"/>
                    </a:cubicBezTo>
                    <a:cubicBezTo>
                      <a:pt x="102" y="82"/>
                      <a:pt x="102" y="82"/>
                      <a:pt x="102" y="82"/>
                    </a:cubicBezTo>
                    <a:cubicBezTo>
                      <a:pt x="83" y="111"/>
                      <a:pt x="83" y="111"/>
                      <a:pt x="83" y="111"/>
                    </a:cubicBezTo>
                    <a:cubicBezTo>
                      <a:pt x="63" y="82"/>
                      <a:pt x="63" y="82"/>
                      <a:pt x="63" y="82"/>
                    </a:cubicBezTo>
                    <a:cubicBezTo>
                      <a:pt x="83" y="10"/>
                      <a:pt x="83" y="10"/>
                      <a:pt x="83" y="1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36" y="6"/>
                      <a:pt x="0" y="22"/>
                      <a:pt x="0" y="59"/>
                    </a:cubicBezTo>
                    <a:cubicBezTo>
                      <a:pt x="0" y="113"/>
                      <a:pt x="0" y="122"/>
                      <a:pt x="0" y="122"/>
                    </a:cubicBezTo>
                    <a:cubicBezTo>
                      <a:pt x="0" y="122"/>
                      <a:pt x="0" y="123"/>
                      <a:pt x="0" y="123"/>
                    </a:cubicBezTo>
                    <a:cubicBezTo>
                      <a:pt x="1" y="127"/>
                      <a:pt x="9" y="150"/>
                      <a:pt x="75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23" name="Oval 427"/>
              <p:cNvSpPr>
                <a:spLocks noChangeArrowheads="1"/>
              </p:cNvSpPr>
              <p:nvPr/>
            </p:nvSpPr>
            <p:spPr bwMode="auto">
              <a:xfrm>
                <a:off x="10345746" y="4522834"/>
                <a:ext cx="143535" cy="16733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24" name="Freeform 428"/>
              <p:cNvSpPr>
                <a:spLocks/>
              </p:cNvSpPr>
              <p:nvPr/>
            </p:nvSpPr>
            <p:spPr bwMode="auto">
              <a:xfrm>
                <a:off x="10044251" y="4816394"/>
                <a:ext cx="219990" cy="297889"/>
              </a:xfrm>
              <a:custGeom>
                <a:avLst/>
                <a:gdLst>
                  <a:gd name="T0" fmla="*/ 129 w 129"/>
                  <a:gd name="T1" fmla="*/ 138 h 175"/>
                  <a:gd name="T2" fmla="*/ 129 w 129"/>
                  <a:gd name="T3" fmla="*/ 89 h 175"/>
                  <a:gd name="T4" fmla="*/ 121 w 129"/>
                  <a:gd name="T5" fmla="*/ 58 h 175"/>
                  <a:gd name="T6" fmla="*/ 65 w 129"/>
                  <a:gd name="T7" fmla="*/ 3 h 175"/>
                  <a:gd name="T8" fmla="*/ 116 w 129"/>
                  <a:gd name="T9" fmla="*/ 78 h 175"/>
                  <a:gd name="T10" fmla="*/ 116 w 129"/>
                  <a:gd name="T11" fmla="*/ 113 h 175"/>
                  <a:gd name="T12" fmla="*/ 78 w 129"/>
                  <a:gd name="T13" fmla="*/ 89 h 175"/>
                  <a:gd name="T14" fmla="*/ 65 w 129"/>
                  <a:gd name="T15" fmla="*/ 3 h 175"/>
                  <a:gd name="T16" fmla="*/ 0 w 129"/>
                  <a:gd name="T17" fmla="*/ 45 h 175"/>
                  <a:gd name="T18" fmla="*/ 0 w 129"/>
                  <a:gd name="T19" fmla="*/ 149 h 175"/>
                  <a:gd name="T20" fmla="*/ 65 w 129"/>
                  <a:gd name="T21" fmla="*/ 175 h 175"/>
                  <a:gd name="T22" fmla="*/ 122 w 129"/>
                  <a:gd name="T23" fmla="*/ 161 h 175"/>
                  <a:gd name="T24" fmla="*/ 129 w 129"/>
                  <a:gd name="T25" fmla="*/ 138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175">
                    <a:moveTo>
                      <a:pt x="129" y="138"/>
                    </a:moveTo>
                    <a:cubicBezTo>
                      <a:pt x="129" y="117"/>
                      <a:pt x="129" y="89"/>
                      <a:pt x="129" y="89"/>
                    </a:cubicBezTo>
                    <a:cubicBezTo>
                      <a:pt x="129" y="89"/>
                      <a:pt x="127" y="75"/>
                      <a:pt x="121" y="58"/>
                    </a:cubicBezTo>
                    <a:cubicBezTo>
                      <a:pt x="112" y="33"/>
                      <a:pt x="95" y="3"/>
                      <a:pt x="65" y="3"/>
                    </a:cubicBezTo>
                    <a:cubicBezTo>
                      <a:pt x="116" y="78"/>
                      <a:pt x="116" y="78"/>
                      <a:pt x="116" y="78"/>
                    </a:cubicBezTo>
                    <a:cubicBezTo>
                      <a:pt x="116" y="113"/>
                      <a:pt x="116" y="113"/>
                      <a:pt x="116" y="113"/>
                    </a:cubicBezTo>
                    <a:cubicBezTo>
                      <a:pt x="78" y="89"/>
                      <a:pt x="78" y="89"/>
                      <a:pt x="78" y="89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3"/>
                      <a:pt x="0" y="0"/>
                      <a:pt x="0" y="45"/>
                    </a:cubicBezTo>
                    <a:cubicBezTo>
                      <a:pt x="0" y="90"/>
                      <a:pt x="0" y="149"/>
                      <a:pt x="0" y="149"/>
                    </a:cubicBezTo>
                    <a:cubicBezTo>
                      <a:pt x="0" y="149"/>
                      <a:pt x="8" y="175"/>
                      <a:pt x="65" y="175"/>
                    </a:cubicBezTo>
                    <a:cubicBezTo>
                      <a:pt x="97" y="175"/>
                      <a:pt x="114" y="170"/>
                      <a:pt x="122" y="161"/>
                    </a:cubicBezTo>
                    <a:cubicBezTo>
                      <a:pt x="128" y="155"/>
                      <a:pt x="129" y="147"/>
                      <a:pt x="129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25" name="Oval 429"/>
              <p:cNvSpPr>
                <a:spLocks noChangeArrowheads="1"/>
              </p:cNvSpPr>
              <p:nvPr/>
            </p:nvSpPr>
            <p:spPr bwMode="auto">
              <a:xfrm>
                <a:off x="10055791" y="4607944"/>
                <a:ext cx="173829" cy="20340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3218284" y="2397197"/>
            <a:ext cx="846596" cy="818421"/>
            <a:chOff x="4291044" y="2967663"/>
            <a:chExt cx="1128795" cy="1091228"/>
          </a:xfrm>
        </p:grpSpPr>
        <p:grpSp>
          <p:nvGrpSpPr>
            <p:cNvPr id="31" name="组合 30"/>
            <p:cNvGrpSpPr/>
            <p:nvPr/>
          </p:nvGrpSpPr>
          <p:grpSpPr>
            <a:xfrm>
              <a:off x="4291044" y="2967663"/>
              <a:ext cx="1128795" cy="1091228"/>
              <a:chOff x="4565675" y="764773"/>
              <a:chExt cx="2003843" cy="1937151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4565675" y="907548"/>
                <a:ext cx="1794376" cy="1794376"/>
              </a:xfrm>
              <a:prstGeom prst="ellipse">
                <a:avLst/>
              </a:prstGeom>
              <a:gradFill>
                <a:gsLst>
                  <a:gs pos="20000">
                    <a:schemeClr val="bg1"/>
                  </a:gs>
                  <a:gs pos="92000">
                    <a:srgbClr val="C7C8C4"/>
                  </a:gs>
                </a:gsLst>
                <a:lin ang="8400000" scaled="0"/>
              </a:gradFill>
              <a:ln>
                <a:noFill/>
              </a:ln>
              <a:effectLst>
                <a:outerShdw blurRad="165100" dist="762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4776826" y="1118698"/>
                <a:ext cx="1372075" cy="1372076"/>
              </a:xfrm>
              <a:prstGeom prst="ellipse">
                <a:avLst/>
              </a:prstGeom>
              <a:solidFill>
                <a:srgbClr val="F70000"/>
              </a:solidFill>
              <a:ln w="15875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840000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5484020" y="764773"/>
                <a:ext cx="1085498" cy="830792"/>
              </a:xfrm>
              <a:prstGeom prst="ellipse">
                <a:avLst/>
              </a:prstGeom>
              <a:gradFill flip="none" rotWithShape="1">
                <a:gsLst>
                  <a:gs pos="32000">
                    <a:srgbClr val="FFFFFF">
                      <a:alpha val="17000"/>
                    </a:srgbClr>
                  </a:gs>
                  <a:gs pos="6000">
                    <a:schemeClr val="bg1">
                      <a:alpha val="70000"/>
                    </a:schemeClr>
                  </a:gs>
                  <a:gs pos="67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2" name="任意多边形 51"/>
              <p:cNvSpPr/>
              <p:nvPr/>
            </p:nvSpPr>
            <p:spPr>
              <a:xfrm>
                <a:off x="4783198" y="1133314"/>
                <a:ext cx="1314800" cy="771793"/>
              </a:xfrm>
              <a:custGeom>
                <a:avLst/>
                <a:gdLst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710447 w 1314800"/>
                  <a:gd name="connsiteY3" fmla="*/ 771229 h 771793"/>
                  <a:gd name="connsiteX4" fmla="*/ 686038 w 1314800"/>
                  <a:gd name="connsiteY4" fmla="*/ 771793 h 771793"/>
                  <a:gd name="connsiteX5" fmla="*/ 0 w 1314800"/>
                  <a:gd name="connsiteY5" fmla="*/ 686038 h 771793"/>
                  <a:gd name="connsiteX6" fmla="*/ 686038 w 1314800"/>
                  <a:gd name="connsiteY6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710447 w 1314800"/>
                  <a:gd name="connsiteY3" fmla="*/ 771229 h 771793"/>
                  <a:gd name="connsiteX4" fmla="*/ 686038 w 1314800"/>
                  <a:gd name="connsiteY4" fmla="*/ 771793 h 771793"/>
                  <a:gd name="connsiteX5" fmla="*/ 0 w 1314800"/>
                  <a:gd name="connsiteY5" fmla="*/ 686038 h 771793"/>
                  <a:gd name="connsiteX6" fmla="*/ 686038 w 1314800"/>
                  <a:gd name="connsiteY6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686038 w 1314800"/>
                  <a:gd name="connsiteY3" fmla="*/ 771793 h 771793"/>
                  <a:gd name="connsiteX4" fmla="*/ 0 w 1314800"/>
                  <a:gd name="connsiteY4" fmla="*/ 686038 h 771793"/>
                  <a:gd name="connsiteX5" fmla="*/ 686038 w 1314800"/>
                  <a:gd name="connsiteY5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686038 w 1314800"/>
                  <a:gd name="connsiteY3" fmla="*/ 771793 h 771793"/>
                  <a:gd name="connsiteX4" fmla="*/ 0 w 1314800"/>
                  <a:gd name="connsiteY4" fmla="*/ 686038 h 771793"/>
                  <a:gd name="connsiteX5" fmla="*/ 686038 w 1314800"/>
                  <a:gd name="connsiteY5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686038 w 1314800"/>
                  <a:gd name="connsiteY3" fmla="*/ 771793 h 771793"/>
                  <a:gd name="connsiteX4" fmla="*/ 0 w 1314800"/>
                  <a:gd name="connsiteY4" fmla="*/ 686038 h 771793"/>
                  <a:gd name="connsiteX5" fmla="*/ 686038 w 1314800"/>
                  <a:gd name="connsiteY5" fmla="*/ 0 h 771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14800" h="771793">
                    <a:moveTo>
                      <a:pt x="686038" y="0"/>
                    </a:moveTo>
                    <a:cubicBezTo>
                      <a:pt x="922843" y="0"/>
                      <a:pt x="1131626" y="119981"/>
                      <a:pt x="1254912" y="302468"/>
                    </a:cubicBezTo>
                    <a:lnTo>
                      <a:pt x="1314800" y="412803"/>
                    </a:lnTo>
                    <a:cubicBezTo>
                      <a:pt x="1219988" y="491024"/>
                      <a:pt x="928793" y="749877"/>
                      <a:pt x="686038" y="771793"/>
                    </a:cubicBezTo>
                    <a:cubicBezTo>
                      <a:pt x="371604" y="771793"/>
                      <a:pt x="57170" y="743208"/>
                      <a:pt x="0" y="686038"/>
                    </a:cubicBezTo>
                    <a:cubicBezTo>
                      <a:pt x="0" y="307150"/>
                      <a:pt x="307150" y="0"/>
                      <a:pt x="686038" y="0"/>
                    </a:cubicBezTo>
                    <a:close/>
                  </a:path>
                </a:pathLst>
              </a:custGeom>
              <a:solidFill>
                <a:schemeClr val="bg1">
                  <a:alpha val="10000"/>
                </a:schemeClr>
              </a:solidFill>
              <a:ln w="158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4608433" y="3368167"/>
              <a:ext cx="372722" cy="337930"/>
              <a:chOff x="10054349" y="2685014"/>
              <a:chExt cx="726328" cy="658528"/>
            </a:xfrm>
            <a:solidFill>
              <a:schemeClr val="bg1"/>
            </a:solidFill>
            <a:effectLst/>
          </p:grpSpPr>
          <p:sp>
            <p:nvSpPr>
              <p:cNvPr id="33" name="Oval 440"/>
              <p:cNvSpPr>
                <a:spLocks noChangeArrowheads="1"/>
              </p:cNvSpPr>
              <p:nvPr/>
            </p:nvSpPr>
            <p:spPr bwMode="auto">
              <a:xfrm>
                <a:off x="10639307" y="2954772"/>
                <a:ext cx="132715" cy="155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34" name="Freeform 441"/>
              <p:cNvSpPr>
                <a:spLocks/>
              </p:cNvSpPr>
              <p:nvPr/>
            </p:nvSpPr>
            <p:spPr bwMode="auto">
              <a:xfrm>
                <a:off x="10606849" y="2685014"/>
                <a:ext cx="119011" cy="119732"/>
              </a:xfrm>
              <a:custGeom>
                <a:avLst/>
                <a:gdLst>
                  <a:gd name="T0" fmla="*/ 55 w 70"/>
                  <a:gd name="T1" fmla="*/ 70 h 70"/>
                  <a:gd name="T2" fmla="*/ 70 w 70"/>
                  <a:gd name="T3" fmla="*/ 70 h 70"/>
                  <a:gd name="T4" fmla="*/ 0 w 70"/>
                  <a:gd name="T5" fmla="*/ 0 h 70"/>
                  <a:gd name="T6" fmla="*/ 0 w 70"/>
                  <a:gd name="T7" fmla="*/ 14 h 70"/>
                  <a:gd name="T8" fmla="*/ 55 w 70"/>
                  <a:gd name="T9" fmla="*/ 7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70">
                    <a:moveTo>
                      <a:pt x="55" y="70"/>
                    </a:moveTo>
                    <a:cubicBezTo>
                      <a:pt x="70" y="70"/>
                      <a:pt x="70" y="70"/>
                      <a:pt x="70" y="70"/>
                    </a:cubicBezTo>
                    <a:cubicBezTo>
                      <a:pt x="70" y="31"/>
                      <a:pt x="39" y="0"/>
                      <a:pt x="0" y="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31" y="14"/>
                      <a:pt x="55" y="39"/>
                      <a:pt x="55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35" name="Freeform 442"/>
              <p:cNvSpPr>
                <a:spLocks/>
              </p:cNvSpPr>
              <p:nvPr/>
            </p:nvSpPr>
            <p:spPr bwMode="auto">
              <a:xfrm>
                <a:off x="10606849" y="2727569"/>
                <a:ext cx="76456" cy="77177"/>
              </a:xfrm>
              <a:custGeom>
                <a:avLst/>
                <a:gdLst>
                  <a:gd name="T0" fmla="*/ 33 w 45"/>
                  <a:gd name="T1" fmla="*/ 45 h 45"/>
                  <a:gd name="T2" fmla="*/ 45 w 45"/>
                  <a:gd name="T3" fmla="*/ 45 h 45"/>
                  <a:gd name="T4" fmla="*/ 0 w 45"/>
                  <a:gd name="T5" fmla="*/ 0 h 45"/>
                  <a:gd name="T6" fmla="*/ 0 w 45"/>
                  <a:gd name="T7" fmla="*/ 12 h 45"/>
                  <a:gd name="T8" fmla="*/ 33 w 45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5">
                    <a:moveTo>
                      <a:pt x="33" y="45"/>
                    </a:move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20"/>
                      <a:pt x="25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8" y="12"/>
                      <a:pt x="33" y="27"/>
                      <a:pt x="33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36" name="Freeform 443"/>
              <p:cNvSpPr>
                <a:spLocks/>
              </p:cNvSpPr>
              <p:nvPr/>
            </p:nvSpPr>
            <p:spPr bwMode="auto">
              <a:xfrm>
                <a:off x="10606849" y="2762190"/>
                <a:ext cx="42556" cy="42556"/>
              </a:xfrm>
              <a:custGeom>
                <a:avLst/>
                <a:gdLst>
                  <a:gd name="T0" fmla="*/ 13 w 25"/>
                  <a:gd name="T1" fmla="*/ 25 h 25"/>
                  <a:gd name="T2" fmla="*/ 25 w 25"/>
                  <a:gd name="T3" fmla="*/ 25 h 25"/>
                  <a:gd name="T4" fmla="*/ 0 w 25"/>
                  <a:gd name="T5" fmla="*/ 0 h 25"/>
                  <a:gd name="T6" fmla="*/ 0 w 25"/>
                  <a:gd name="T7" fmla="*/ 12 h 25"/>
                  <a:gd name="T8" fmla="*/ 13 w 25"/>
                  <a:gd name="T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11"/>
                      <a:pt x="14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7" y="12"/>
                      <a:pt x="13" y="18"/>
                      <a:pt x="13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37" name="Freeform 444"/>
              <p:cNvSpPr>
                <a:spLocks/>
              </p:cNvSpPr>
              <p:nvPr/>
            </p:nvSpPr>
            <p:spPr bwMode="auto">
              <a:xfrm>
                <a:off x="10611898" y="3114896"/>
                <a:ext cx="168779" cy="228646"/>
              </a:xfrm>
              <a:custGeom>
                <a:avLst/>
                <a:gdLst>
                  <a:gd name="T0" fmla="*/ 49 w 99"/>
                  <a:gd name="T1" fmla="*/ 2 h 134"/>
                  <a:gd name="T2" fmla="*/ 40 w 99"/>
                  <a:gd name="T3" fmla="*/ 68 h 134"/>
                  <a:gd name="T4" fmla="*/ 10 w 99"/>
                  <a:gd name="T5" fmla="*/ 87 h 134"/>
                  <a:gd name="T6" fmla="*/ 10 w 99"/>
                  <a:gd name="T7" fmla="*/ 60 h 134"/>
                  <a:gd name="T8" fmla="*/ 49 w 99"/>
                  <a:gd name="T9" fmla="*/ 2 h 134"/>
                  <a:gd name="T10" fmla="*/ 0 w 99"/>
                  <a:gd name="T11" fmla="*/ 68 h 134"/>
                  <a:gd name="T12" fmla="*/ 0 w 99"/>
                  <a:gd name="T13" fmla="*/ 106 h 134"/>
                  <a:gd name="T14" fmla="*/ 49 w 99"/>
                  <a:gd name="T15" fmla="*/ 134 h 134"/>
                  <a:gd name="T16" fmla="*/ 99 w 99"/>
                  <a:gd name="T17" fmla="*/ 115 h 134"/>
                  <a:gd name="T18" fmla="*/ 99 w 99"/>
                  <a:gd name="T19" fmla="*/ 35 h 134"/>
                  <a:gd name="T20" fmla="*/ 49 w 99"/>
                  <a:gd name="T21" fmla="*/ 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134">
                    <a:moveTo>
                      <a:pt x="49" y="2"/>
                    </a:moveTo>
                    <a:cubicBezTo>
                      <a:pt x="40" y="68"/>
                      <a:pt x="40" y="68"/>
                      <a:pt x="40" y="68"/>
                    </a:cubicBezTo>
                    <a:cubicBezTo>
                      <a:pt x="10" y="87"/>
                      <a:pt x="10" y="87"/>
                      <a:pt x="10" y="87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49" y="2"/>
                      <a:pt x="49" y="2"/>
                      <a:pt x="49" y="2"/>
                    </a:cubicBezTo>
                    <a:cubicBezTo>
                      <a:pt x="11" y="2"/>
                      <a:pt x="0" y="68"/>
                      <a:pt x="0" y="68"/>
                    </a:cubicBezTo>
                    <a:cubicBezTo>
                      <a:pt x="0" y="68"/>
                      <a:pt x="0" y="90"/>
                      <a:pt x="0" y="106"/>
                    </a:cubicBezTo>
                    <a:cubicBezTo>
                      <a:pt x="0" y="122"/>
                      <a:pt x="5" y="134"/>
                      <a:pt x="49" y="134"/>
                    </a:cubicBezTo>
                    <a:cubicBezTo>
                      <a:pt x="94" y="134"/>
                      <a:pt x="99" y="115"/>
                      <a:pt x="99" y="115"/>
                    </a:cubicBezTo>
                    <a:cubicBezTo>
                      <a:pt x="99" y="115"/>
                      <a:pt x="99" y="69"/>
                      <a:pt x="99" y="35"/>
                    </a:cubicBezTo>
                    <a:cubicBezTo>
                      <a:pt x="99" y="0"/>
                      <a:pt x="49" y="2"/>
                      <a:pt x="4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38" name="Freeform 445"/>
              <p:cNvSpPr>
                <a:spLocks/>
              </p:cNvSpPr>
              <p:nvPr/>
            </p:nvSpPr>
            <p:spPr bwMode="auto">
              <a:xfrm>
                <a:off x="10344303" y="3058636"/>
                <a:ext cx="170222" cy="22360"/>
              </a:xfrm>
              <a:custGeom>
                <a:avLst/>
                <a:gdLst>
                  <a:gd name="T0" fmla="*/ 94 w 100"/>
                  <a:gd name="T1" fmla="*/ 0 h 13"/>
                  <a:gd name="T2" fmla="*/ 7 w 100"/>
                  <a:gd name="T3" fmla="*/ 0 h 13"/>
                  <a:gd name="T4" fmla="*/ 2 w 100"/>
                  <a:gd name="T5" fmla="*/ 2 h 13"/>
                  <a:gd name="T6" fmla="*/ 0 w 100"/>
                  <a:gd name="T7" fmla="*/ 6 h 13"/>
                  <a:gd name="T8" fmla="*/ 7 w 100"/>
                  <a:gd name="T9" fmla="*/ 13 h 13"/>
                  <a:gd name="T10" fmla="*/ 94 w 100"/>
                  <a:gd name="T11" fmla="*/ 13 h 13"/>
                  <a:gd name="T12" fmla="*/ 100 w 100"/>
                  <a:gd name="T13" fmla="*/ 6 h 13"/>
                  <a:gd name="T14" fmla="*/ 94 w 100"/>
                  <a:gd name="T1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0" h="13">
                    <a:moveTo>
                      <a:pt x="94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4" y="0"/>
                      <a:pt x="2" y="2"/>
                    </a:cubicBezTo>
                    <a:cubicBezTo>
                      <a:pt x="1" y="3"/>
                      <a:pt x="0" y="4"/>
                      <a:pt x="0" y="6"/>
                    </a:cubicBezTo>
                    <a:cubicBezTo>
                      <a:pt x="0" y="10"/>
                      <a:pt x="3" y="13"/>
                      <a:pt x="7" y="13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7" y="13"/>
                      <a:pt x="100" y="10"/>
                      <a:pt x="100" y="6"/>
                    </a:cubicBezTo>
                    <a:cubicBezTo>
                      <a:pt x="100" y="3"/>
                      <a:pt x="97" y="0"/>
                      <a:pt x="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39" name="Freeform 446"/>
              <p:cNvSpPr>
                <a:spLocks/>
              </p:cNvSpPr>
              <p:nvPr/>
            </p:nvSpPr>
            <p:spPr bwMode="auto">
              <a:xfrm>
                <a:off x="10465478" y="2847301"/>
                <a:ext cx="56260" cy="64915"/>
              </a:xfrm>
              <a:custGeom>
                <a:avLst/>
                <a:gdLst>
                  <a:gd name="T0" fmla="*/ 17 w 33"/>
                  <a:gd name="T1" fmla="*/ 38 h 38"/>
                  <a:gd name="T2" fmla="*/ 33 w 33"/>
                  <a:gd name="T3" fmla="*/ 24 h 38"/>
                  <a:gd name="T4" fmla="*/ 33 w 33"/>
                  <a:gd name="T5" fmla="*/ 19 h 38"/>
                  <a:gd name="T6" fmla="*/ 18 w 33"/>
                  <a:gd name="T7" fmla="*/ 0 h 38"/>
                  <a:gd name="T8" fmla="*/ 17 w 33"/>
                  <a:gd name="T9" fmla="*/ 0 h 38"/>
                  <a:gd name="T10" fmla="*/ 0 w 33"/>
                  <a:gd name="T11" fmla="*/ 19 h 38"/>
                  <a:gd name="T12" fmla="*/ 17 w 33"/>
                  <a:gd name="T13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38">
                    <a:moveTo>
                      <a:pt x="17" y="38"/>
                    </a:moveTo>
                    <a:cubicBezTo>
                      <a:pt x="24" y="38"/>
                      <a:pt x="31" y="32"/>
                      <a:pt x="33" y="24"/>
                    </a:cubicBezTo>
                    <a:cubicBezTo>
                      <a:pt x="33" y="22"/>
                      <a:pt x="33" y="21"/>
                      <a:pt x="33" y="19"/>
                    </a:cubicBezTo>
                    <a:cubicBezTo>
                      <a:pt x="33" y="9"/>
                      <a:pt x="26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8"/>
                      <a:pt x="0" y="19"/>
                    </a:cubicBezTo>
                    <a:cubicBezTo>
                      <a:pt x="0" y="30"/>
                      <a:pt x="7" y="38"/>
                      <a:pt x="17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40" name="Freeform 447"/>
              <p:cNvSpPr>
                <a:spLocks/>
              </p:cNvSpPr>
              <p:nvPr/>
            </p:nvSpPr>
            <p:spPr bwMode="auto">
              <a:xfrm>
                <a:off x="10434463" y="2918708"/>
                <a:ext cx="117569" cy="68522"/>
              </a:xfrm>
              <a:custGeom>
                <a:avLst/>
                <a:gdLst>
                  <a:gd name="T0" fmla="*/ 50 w 69"/>
                  <a:gd name="T1" fmla="*/ 0 h 40"/>
                  <a:gd name="T2" fmla="*/ 36 w 69"/>
                  <a:gd name="T3" fmla="*/ 5 h 40"/>
                  <a:gd name="T4" fmla="*/ 42 w 69"/>
                  <a:gd name="T5" fmla="*/ 25 h 40"/>
                  <a:gd name="T6" fmla="*/ 36 w 69"/>
                  <a:gd name="T7" fmla="*/ 35 h 40"/>
                  <a:gd name="T8" fmla="*/ 29 w 69"/>
                  <a:gd name="T9" fmla="*/ 25 h 40"/>
                  <a:gd name="T10" fmla="*/ 36 w 69"/>
                  <a:gd name="T11" fmla="*/ 5 h 40"/>
                  <a:gd name="T12" fmla="*/ 19 w 69"/>
                  <a:gd name="T13" fmla="*/ 0 h 40"/>
                  <a:gd name="T14" fmla="*/ 0 w 69"/>
                  <a:gd name="T15" fmla="*/ 20 h 40"/>
                  <a:gd name="T16" fmla="*/ 0 w 69"/>
                  <a:gd name="T17" fmla="*/ 40 h 40"/>
                  <a:gd name="T18" fmla="*/ 32 w 69"/>
                  <a:gd name="T19" fmla="*/ 40 h 40"/>
                  <a:gd name="T20" fmla="*/ 37 w 69"/>
                  <a:gd name="T21" fmla="*/ 40 h 40"/>
                  <a:gd name="T22" fmla="*/ 69 w 69"/>
                  <a:gd name="T23" fmla="*/ 40 h 40"/>
                  <a:gd name="T24" fmla="*/ 69 w 69"/>
                  <a:gd name="T25" fmla="*/ 20 h 40"/>
                  <a:gd name="T26" fmla="*/ 50 w 69"/>
                  <a:gd name="T2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9" h="40">
                    <a:moveTo>
                      <a:pt x="50" y="0"/>
                    </a:moveTo>
                    <a:cubicBezTo>
                      <a:pt x="36" y="5"/>
                      <a:pt x="36" y="5"/>
                      <a:pt x="36" y="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29" y="25"/>
                      <a:pt x="29" y="25"/>
                      <a:pt x="29" y="25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0" y="3"/>
                      <a:pt x="0" y="8"/>
                      <a:pt x="0" y="2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2" y="40"/>
                      <a:pt x="32" y="40"/>
                      <a:pt x="32" y="40"/>
                    </a:cubicBezTo>
                    <a:cubicBezTo>
                      <a:pt x="37" y="40"/>
                      <a:pt x="37" y="40"/>
                      <a:pt x="37" y="40"/>
                    </a:cubicBezTo>
                    <a:cubicBezTo>
                      <a:pt x="69" y="40"/>
                      <a:pt x="69" y="40"/>
                      <a:pt x="69" y="40"/>
                    </a:cubicBezTo>
                    <a:cubicBezTo>
                      <a:pt x="69" y="40"/>
                      <a:pt x="69" y="40"/>
                      <a:pt x="69" y="20"/>
                    </a:cubicBezTo>
                    <a:cubicBezTo>
                      <a:pt x="69" y="8"/>
                      <a:pt x="59" y="3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41" name="Freeform 448"/>
              <p:cNvSpPr>
                <a:spLocks/>
              </p:cNvSpPr>
              <p:nvPr/>
            </p:nvSpPr>
            <p:spPr bwMode="auto">
              <a:xfrm>
                <a:off x="10280831" y="2814844"/>
                <a:ext cx="119732" cy="196188"/>
              </a:xfrm>
              <a:custGeom>
                <a:avLst/>
                <a:gdLst>
                  <a:gd name="T0" fmla="*/ 66 w 70"/>
                  <a:gd name="T1" fmla="*/ 0 h 115"/>
                  <a:gd name="T2" fmla="*/ 61 w 70"/>
                  <a:gd name="T3" fmla="*/ 4 h 115"/>
                  <a:gd name="T4" fmla="*/ 61 w 70"/>
                  <a:gd name="T5" fmla="*/ 56 h 115"/>
                  <a:gd name="T6" fmla="*/ 3 w 70"/>
                  <a:gd name="T7" fmla="*/ 56 h 115"/>
                  <a:gd name="T8" fmla="*/ 1 w 70"/>
                  <a:gd name="T9" fmla="*/ 57 h 115"/>
                  <a:gd name="T10" fmla="*/ 0 w 70"/>
                  <a:gd name="T11" fmla="*/ 61 h 115"/>
                  <a:gd name="T12" fmla="*/ 3 w 70"/>
                  <a:gd name="T13" fmla="*/ 65 h 115"/>
                  <a:gd name="T14" fmla="*/ 29 w 70"/>
                  <a:gd name="T15" fmla="*/ 65 h 115"/>
                  <a:gd name="T16" fmla="*/ 61 w 70"/>
                  <a:gd name="T17" fmla="*/ 65 h 115"/>
                  <a:gd name="T18" fmla="*/ 61 w 70"/>
                  <a:gd name="T19" fmla="*/ 111 h 115"/>
                  <a:gd name="T20" fmla="*/ 63 w 70"/>
                  <a:gd name="T21" fmla="*/ 114 h 115"/>
                  <a:gd name="T22" fmla="*/ 66 w 70"/>
                  <a:gd name="T23" fmla="*/ 115 h 115"/>
                  <a:gd name="T24" fmla="*/ 70 w 70"/>
                  <a:gd name="T25" fmla="*/ 111 h 115"/>
                  <a:gd name="T26" fmla="*/ 70 w 70"/>
                  <a:gd name="T27" fmla="*/ 61 h 115"/>
                  <a:gd name="T28" fmla="*/ 70 w 70"/>
                  <a:gd name="T29" fmla="*/ 4 h 115"/>
                  <a:gd name="T30" fmla="*/ 69 w 70"/>
                  <a:gd name="T31" fmla="*/ 1 h 115"/>
                  <a:gd name="T32" fmla="*/ 66 w 70"/>
                  <a:gd name="T33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15">
                    <a:moveTo>
                      <a:pt x="66" y="0"/>
                    </a:moveTo>
                    <a:cubicBezTo>
                      <a:pt x="63" y="0"/>
                      <a:pt x="61" y="2"/>
                      <a:pt x="61" y="4"/>
                    </a:cubicBezTo>
                    <a:cubicBezTo>
                      <a:pt x="61" y="56"/>
                      <a:pt x="61" y="56"/>
                      <a:pt x="61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2" y="56"/>
                      <a:pt x="1" y="57"/>
                      <a:pt x="1" y="57"/>
                    </a:cubicBezTo>
                    <a:cubicBezTo>
                      <a:pt x="0" y="58"/>
                      <a:pt x="0" y="59"/>
                      <a:pt x="0" y="61"/>
                    </a:cubicBezTo>
                    <a:cubicBezTo>
                      <a:pt x="0" y="63"/>
                      <a:pt x="1" y="65"/>
                      <a:pt x="3" y="65"/>
                    </a:cubicBezTo>
                    <a:cubicBezTo>
                      <a:pt x="29" y="65"/>
                      <a:pt x="29" y="65"/>
                      <a:pt x="29" y="65"/>
                    </a:cubicBezTo>
                    <a:cubicBezTo>
                      <a:pt x="61" y="65"/>
                      <a:pt x="61" y="65"/>
                      <a:pt x="61" y="65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1" y="112"/>
                      <a:pt x="62" y="113"/>
                      <a:pt x="63" y="114"/>
                    </a:cubicBezTo>
                    <a:cubicBezTo>
                      <a:pt x="63" y="115"/>
                      <a:pt x="65" y="115"/>
                      <a:pt x="66" y="115"/>
                    </a:cubicBezTo>
                    <a:cubicBezTo>
                      <a:pt x="68" y="115"/>
                      <a:pt x="70" y="113"/>
                      <a:pt x="70" y="111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0" y="4"/>
                      <a:pt x="70" y="4"/>
                      <a:pt x="70" y="4"/>
                    </a:cubicBezTo>
                    <a:cubicBezTo>
                      <a:pt x="70" y="3"/>
                      <a:pt x="70" y="2"/>
                      <a:pt x="69" y="1"/>
                    </a:cubicBezTo>
                    <a:cubicBezTo>
                      <a:pt x="68" y="0"/>
                      <a:pt x="67" y="0"/>
                      <a:pt x="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42" name="Freeform 449"/>
              <p:cNvSpPr>
                <a:spLocks/>
              </p:cNvSpPr>
              <p:nvPr/>
            </p:nvSpPr>
            <p:spPr bwMode="auto">
              <a:xfrm>
                <a:off x="10298141" y="2974968"/>
                <a:ext cx="62752" cy="37507"/>
              </a:xfrm>
              <a:custGeom>
                <a:avLst/>
                <a:gdLst>
                  <a:gd name="T0" fmla="*/ 27 w 37"/>
                  <a:gd name="T1" fmla="*/ 0 h 22"/>
                  <a:gd name="T2" fmla="*/ 19 w 37"/>
                  <a:gd name="T3" fmla="*/ 3 h 22"/>
                  <a:gd name="T4" fmla="*/ 23 w 37"/>
                  <a:gd name="T5" fmla="*/ 14 h 22"/>
                  <a:gd name="T6" fmla="*/ 19 w 37"/>
                  <a:gd name="T7" fmla="*/ 19 h 22"/>
                  <a:gd name="T8" fmla="*/ 15 w 37"/>
                  <a:gd name="T9" fmla="*/ 14 h 22"/>
                  <a:gd name="T10" fmla="*/ 19 w 37"/>
                  <a:gd name="T11" fmla="*/ 3 h 22"/>
                  <a:gd name="T12" fmla="*/ 15 w 37"/>
                  <a:gd name="T13" fmla="*/ 2 h 22"/>
                  <a:gd name="T14" fmla="*/ 10 w 37"/>
                  <a:gd name="T15" fmla="*/ 0 h 22"/>
                  <a:gd name="T16" fmla="*/ 0 w 37"/>
                  <a:gd name="T17" fmla="*/ 11 h 22"/>
                  <a:gd name="T18" fmla="*/ 0 w 37"/>
                  <a:gd name="T19" fmla="*/ 22 h 22"/>
                  <a:gd name="T20" fmla="*/ 17 w 37"/>
                  <a:gd name="T21" fmla="*/ 22 h 22"/>
                  <a:gd name="T22" fmla="*/ 19 w 37"/>
                  <a:gd name="T23" fmla="*/ 22 h 22"/>
                  <a:gd name="T24" fmla="*/ 20 w 37"/>
                  <a:gd name="T25" fmla="*/ 22 h 22"/>
                  <a:gd name="T26" fmla="*/ 37 w 37"/>
                  <a:gd name="T27" fmla="*/ 22 h 22"/>
                  <a:gd name="T28" fmla="*/ 37 w 37"/>
                  <a:gd name="T29" fmla="*/ 11 h 22"/>
                  <a:gd name="T30" fmla="*/ 27 w 37"/>
                  <a:gd name="T31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7" h="22">
                    <a:moveTo>
                      <a:pt x="27" y="0"/>
                    </a:moveTo>
                    <a:cubicBezTo>
                      <a:pt x="19" y="3"/>
                      <a:pt x="19" y="3"/>
                      <a:pt x="19" y="3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" y="2"/>
                      <a:pt x="0" y="5"/>
                      <a:pt x="0" y="11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11"/>
                    </a:cubicBezTo>
                    <a:cubicBezTo>
                      <a:pt x="37" y="5"/>
                      <a:pt x="32" y="2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43" name="Freeform 450"/>
              <p:cNvSpPr>
                <a:spLocks/>
              </p:cNvSpPr>
              <p:nvPr/>
            </p:nvSpPr>
            <p:spPr bwMode="auto">
              <a:xfrm>
                <a:off x="10313288" y="2936019"/>
                <a:ext cx="32458" cy="35343"/>
              </a:xfrm>
              <a:custGeom>
                <a:avLst/>
                <a:gdLst>
                  <a:gd name="T0" fmla="*/ 8 w 19"/>
                  <a:gd name="T1" fmla="*/ 21 h 21"/>
                  <a:gd name="T2" fmla="*/ 10 w 19"/>
                  <a:gd name="T3" fmla="*/ 21 h 21"/>
                  <a:gd name="T4" fmla="*/ 19 w 19"/>
                  <a:gd name="T5" fmla="*/ 10 h 21"/>
                  <a:gd name="T6" fmla="*/ 10 w 19"/>
                  <a:gd name="T7" fmla="*/ 0 h 21"/>
                  <a:gd name="T8" fmla="*/ 0 w 19"/>
                  <a:gd name="T9" fmla="*/ 10 h 21"/>
                  <a:gd name="T10" fmla="*/ 8 w 19"/>
                  <a:gd name="T11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21">
                    <a:moveTo>
                      <a:pt x="8" y="21"/>
                    </a:moveTo>
                    <a:cubicBezTo>
                      <a:pt x="8" y="21"/>
                      <a:pt x="9" y="21"/>
                      <a:pt x="10" y="21"/>
                    </a:cubicBezTo>
                    <a:cubicBezTo>
                      <a:pt x="15" y="21"/>
                      <a:pt x="19" y="16"/>
                      <a:pt x="19" y="10"/>
                    </a:cubicBezTo>
                    <a:cubicBezTo>
                      <a:pt x="19" y="4"/>
                      <a:pt x="15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15"/>
                      <a:pt x="3" y="20"/>
                      <a:pt x="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44" name="Oval 451"/>
              <p:cNvSpPr>
                <a:spLocks noChangeArrowheads="1"/>
              </p:cNvSpPr>
              <p:nvPr/>
            </p:nvSpPr>
            <p:spPr bwMode="auto">
              <a:xfrm>
                <a:off x="10313288" y="2816286"/>
                <a:ext cx="31015" cy="3750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45" name="Freeform 452"/>
              <p:cNvSpPr>
                <a:spLocks/>
              </p:cNvSpPr>
              <p:nvPr/>
            </p:nvSpPr>
            <p:spPr bwMode="auto">
              <a:xfrm>
                <a:off x="10296699" y="2857399"/>
                <a:ext cx="64194" cy="36064"/>
              </a:xfrm>
              <a:custGeom>
                <a:avLst/>
                <a:gdLst>
                  <a:gd name="T0" fmla="*/ 20 w 38"/>
                  <a:gd name="T1" fmla="*/ 21 h 21"/>
                  <a:gd name="T2" fmla="*/ 20 w 38"/>
                  <a:gd name="T3" fmla="*/ 21 h 21"/>
                  <a:gd name="T4" fmla="*/ 38 w 38"/>
                  <a:gd name="T5" fmla="*/ 21 h 21"/>
                  <a:gd name="T6" fmla="*/ 38 w 38"/>
                  <a:gd name="T7" fmla="*/ 10 h 21"/>
                  <a:gd name="T8" fmla="*/ 28 w 38"/>
                  <a:gd name="T9" fmla="*/ 0 h 21"/>
                  <a:gd name="T10" fmla="*/ 20 w 38"/>
                  <a:gd name="T11" fmla="*/ 3 h 21"/>
                  <a:gd name="T12" fmla="*/ 23 w 38"/>
                  <a:gd name="T13" fmla="*/ 13 h 21"/>
                  <a:gd name="T14" fmla="*/ 20 w 38"/>
                  <a:gd name="T15" fmla="*/ 19 h 21"/>
                  <a:gd name="T16" fmla="*/ 16 w 38"/>
                  <a:gd name="T17" fmla="*/ 13 h 21"/>
                  <a:gd name="T18" fmla="*/ 20 w 38"/>
                  <a:gd name="T19" fmla="*/ 3 h 21"/>
                  <a:gd name="T20" fmla="*/ 10 w 38"/>
                  <a:gd name="T21" fmla="*/ 0 h 21"/>
                  <a:gd name="T22" fmla="*/ 0 w 38"/>
                  <a:gd name="T23" fmla="*/ 10 h 21"/>
                  <a:gd name="T24" fmla="*/ 0 w 38"/>
                  <a:gd name="T25" fmla="*/ 21 h 21"/>
                  <a:gd name="T26" fmla="*/ 18 w 38"/>
                  <a:gd name="T27" fmla="*/ 21 h 21"/>
                  <a:gd name="T28" fmla="*/ 20 w 38"/>
                  <a:gd name="T2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" h="21">
                    <a:moveTo>
                      <a:pt x="20" y="21"/>
                    </a:moveTo>
                    <a:cubicBezTo>
                      <a:pt x="20" y="21"/>
                      <a:pt x="20" y="21"/>
                      <a:pt x="20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21"/>
                      <a:pt x="38" y="21"/>
                      <a:pt x="38" y="10"/>
                    </a:cubicBezTo>
                    <a:cubicBezTo>
                      <a:pt x="38" y="4"/>
                      <a:pt x="32" y="1"/>
                      <a:pt x="28" y="0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6" y="1"/>
                      <a:pt x="0" y="4"/>
                      <a:pt x="0" y="10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18" y="21"/>
                      <a:pt x="18" y="21"/>
                      <a:pt x="18" y="21"/>
                    </a:cubicBezTo>
                    <a:lnTo>
                      <a:pt x="20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46" name="Freeform 453"/>
              <p:cNvSpPr>
                <a:spLocks noEditPoints="1"/>
              </p:cNvSpPr>
              <p:nvPr/>
            </p:nvSpPr>
            <p:spPr bwMode="auto">
              <a:xfrm>
                <a:off x="10238275" y="2785993"/>
                <a:ext cx="383721" cy="262546"/>
              </a:xfrm>
              <a:custGeom>
                <a:avLst/>
                <a:gdLst>
                  <a:gd name="T0" fmla="*/ 225 w 225"/>
                  <a:gd name="T1" fmla="*/ 137 h 154"/>
                  <a:gd name="T2" fmla="*/ 225 w 225"/>
                  <a:gd name="T3" fmla="*/ 80 h 154"/>
                  <a:gd name="T4" fmla="*/ 225 w 225"/>
                  <a:gd name="T5" fmla="*/ 66 h 154"/>
                  <a:gd name="T6" fmla="*/ 225 w 225"/>
                  <a:gd name="T7" fmla="*/ 56 h 154"/>
                  <a:gd name="T8" fmla="*/ 225 w 225"/>
                  <a:gd name="T9" fmla="*/ 42 h 154"/>
                  <a:gd name="T10" fmla="*/ 225 w 225"/>
                  <a:gd name="T11" fmla="*/ 35 h 154"/>
                  <a:gd name="T12" fmla="*/ 225 w 225"/>
                  <a:gd name="T13" fmla="*/ 21 h 154"/>
                  <a:gd name="T14" fmla="*/ 225 w 225"/>
                  <a:gd name="T15" fmla="*/ 18 h 154"/>
                  <a:gd name="T16" fmla="*/ 223 w 225"/>
                  <a:gd name="T17" fmla="*/ 11 h 154"/>
                  <a:gd name="T18" fmla="*/ 216 w 225"/>
                  <a:gd name="T19" fmla="*/ 3 h 154"/>
                  <a:gd name="T20" fmla="*/ 209 w 225"/>
                  <a:gd name="T21" fmla="*/ 0 h 154"/>
                  <a:gd name="T22" fmla="*/ 207 w 225"/>
                  <a:gd name="T23" fmla="*/ 0 h 154"/>
                  <a:gd name="T24" fmla="*/ 193 w 225"/>
                  <a:gd name="T25" fmla="*/ 0 h 154"/>
                  <a:gd name="T26" fmla="*/ 185 w 225"/>
                  <a:gd name="T27" fmla="*/ 0 h 154"/>
                  <a:gd name="T28" fmla="*/ 172 w 225"/>
                  <a:gd name="T29" fmla="*/ 0 h 154"/>
                  <a:gd name="T30" fmla="*/ 161 w 225"/>
                  <a:gd name="T31" fmla="*/ 0 h 154"/>
                  <a:gd name="T32" fmla="*/ 147 w 225"/>
                  <a:gd name="T33" fmla="*/ 0 h 154"/>
                  <a:gd name="T34" fmla="*/ 18 w 225"/>
                  <a:gd name="T35" fmla="*/ 0 h 154"/>
                  <a:gd name="T36" fmla="*/ 0 w 225"/>
                  <a:gd name="T37" fmla="*/ 18 h 154"/>
                  <a:gd name="T38" fmla="*/ 0 w 225"/>
                  <a:gd name="T39" fmla="*/ 137 h 154"/>
                  <a:gd name="T40" fmla="*/ 18 w 225"/>
                  <a:gd name="T41" fmla="*/ 154 h 154"/>
                  <a:gd name="T42" fmla="*/ 207 w 225"/>
                  <a:gd name="T43" fmla="*/ 154 h 154"/>
                  <a:gd name="T44" fmla="*/ 225 w 225"/>
                  <a:gd name="T45" fmla="*/ 137 h 154"/>
                  <a:gd name="T46" fmla="*/ 211 w 225"/>
                  <a:gd name="T47" fmla="*/ 126 h 154"/>
                  <a:gd name="T48" fmla="*/ 196 w 225"/>
                  <a:gd name="T49" fmla="*/ 141 h 154"/>
                  <a:gd name="T50" fmla="*/ 55 w 225"/>
                  <a:gd name="T51" fmla="*/ 141 h 154"/>
                  <a:gd name="T52" fmla="*/ 29 w 225"/>
                  <a:gd name="T53" fmla="*/ 141 h 154"/>
                  <a:gd name="T54" fmla="*/ 13 w 225"/>
                  <a:gd name="T55" fmla="*/ 126 h 154"/>
                  <a:gd name="T56" fmla="*/ 13 w 225"/>
                  <a:gd name="T57" fmla="*/ 26 h 154"/>
                  <a:gd name="T58" fmla="*/ 29 w 225"/>
                  <a:gd name="T59" fmla="*/ 11 h 154"/>
                  <a:gd name="T60" fmla="*/ 91 w 225"/>
                  <a:gd name="T61" fmla="*/ 11 h 154"/>
                  <a:gd name="T62" fmla="*/ 146 w 225"/>
                  <a:gd name="T63" fmla="*/ 11 h 154"/>
                  <a:gd name="T64" fmla="*/ 160 w 225"/>
                  <a:gd name="T65" fmla="*/ 11 h 154"/>
                  <a:gd name="T66" fmla="*/ 170 w 225"/>
                  <a:gd name="T67" fmla="*/ 11 h 154"/>
                  <a:gd name="T68" fmla="*/ 183 w 225"/>
                  <a:gd name="T69" fmla="*/ 11 h 154"/>
                  <a:gd name="T70" fmla="*/ 191 w 225"/>
                  <a:gd name="T71" fmla="*/ 11 h 154"/>
                  <a:gd name="T72" fmla="*/ 196 w 225"/>
                  <a:gd name="T73" fmla="*/ 11 h 154"/>
                  <a:gd name="T74" fmla="*/ 203 w 225"/>
                  <a:gd name="T75" fmla="*/ 13 h 154"/>
                  <a:gd name="T76" fmla="*/ 211 w 225"/>
                  <a:gd name="T77" fmla="*/ 23 h 154"/>
                  <a:gd name="T78" fmla="*/ 211 w 225"/>
                  <a:gd name="T79" fmla="*/ 26 h 154"/>
                  <a:gd name="T80" fmla="*/ 211 w 225"/>
                  <a:gd name="T81" fmla="*/ 36 h 154"/>
                  <a:gd name="T82" fmla="*/ 211 w 225"/>
                  <a:gd name="T83" fmla="*/ 43 h 154"/>
                  <a:gd name="T84" fmla="*/ 211 w 225"/>
                  <a:gd name="T85" fmla="*/ 57 h 154"/>
                  <a:gd name="T86" fmla="*/ 211 w 225"/>
                  <a:gd name="T87" fmla="*/ 66 h 154"/>
                  <a:gd name="T88" fmla="*/ 211 w 225"/>
                  <a:gd name="T89" fmla="*/ 81 h 154"/>
                  <a:gd name="T90" fmla="*/ 211 w 225"/>
                  <a:gd name="T91" fmla="*/ 12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25" h="154">
                    <a:moveTo>
                      <a:pt x="225" y="137"/>
                    </a:moveTo>
                    <a:cubicBezTo>
                      <a:pt x="225" y="80"/>
                      <a:pt x="225" y="80"/>
                      <a:pt x="225" y="80"/>
                    </a:cubicBezTo>
                    <a:cubicBezTo>
                      <a:pt x="225" y="66"/>
                      <a:pt x="225" y="66"/>
                      <a:pt x="225" y="66"/>
                    </a:cubicBezTo>
                    <a:cubicBezTo>
                      <a:pt x="225" y="56"/>
                      <a:pt x="225" y="56"/>
                      <a:pt x="225" y="56"/>
                    </a:cubicBezTo>
                    <a:cubicBezTo>
                      <a:pt x="225" y="42"/>
                      <a:pt x="225" y="42"/>
                      <a:pt x="225" y="42"/>
                    </a:cubicBezTo>
                    <a:cubicBezTo>
                      <a:pt x="225" y="35"/>
                      <a:pt x="225" y="35"/>
                      <a:pt x="225" y="35"/>
                    </a:cubicBezTo>
                    <a:cubicBezTo>
                      <a:pt x="225" y="21"/>
                      <a:pt x="225" y="21"/>
                      <a:pt x="225" y="21"/>
                    </a:cubicBezTo>
                    <a:cubicBezTo>
                      <a:pt x="225" y="18"/>
                      <a:pt x="225" y="18"/>
                      <a:pt x="225" y="18"/>
                    </a:cubicBezTo>
                    <a:cubicBezTo>
                      <a:pt x="225" y="15"/>
                      <a:pt x="224" y="13"/>
                      <a:pt x="223" y="11"/>
                    </a:cubicBezTo>
                    <a:cubicBezTo>
                      <a:pt x="222" y="7"/>
                      <a:pt x="219" y="5"/>
                      <a:pt x="216" y="3"/>
                    </a:cubicBezTo>
                    <a:cubicBezTo>
                      <a:pt x="214" y="1"/>
                      <a:pt x="212" y="1"/>
                      <a:pt x="209" y="0"/>
                    </a:cubicBezTo>
                    <a:cubicBezTo>
                      <a:pt x="208" y="0"/>
                      <a:pt x="208" y="0"/>
                      <a:pt x="207" y="0"/>
                    </a:cubicBezTo>
                    <a:cubicBezTo>
                      <a:pt x="193" y="0"/>
                      <a:pt x="193" y="0"/>
                      <a:pt x="193" y="0"/>
                    </a:cubicBezTo>
                    <a:cubicBezTo>
                      <a:pt x="185" y="0"/>
                      <a:pt x="185" y="0"/>
                      <a:pt x="185" y="0"/>
                    </a:cubicBezTo>
                    <a:cubicBezTo>
                      <a:pt x="172" y="0"/>
                      <a:pt x="172" y="0"/>
                      <a:pt x="172" y="0"/>
                    </a:cubicBezTo>
                    <a:cubicBezTo>
                      <a:pt x="161" y="0"/>
                      <a:pt x="161" y="0"/>
                      <a:pt x="161" y="0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8"/>
                      <a:pt x="0" y="18"/>
                    </a:cubicBezTo>
                    <a:cubicBezTo>
                      <a:pt x="0" y="137"/>
                      <a:pt x="0" y="137"/>
                      <a:pt x="0" y="137"/>
                    </a:cubicBezTo>
                    <a:cubicBezTo>
                      <a:pt x="0" y="146"/>
                      <a:pt x="8" y="154"/>
                      <a:pt x="18" y="154"/>
                    </a:cubicBezTo>
                    <a:cubicBezTo>
                      <a:pt x="207" y="154"/>
                      <a:pt x="207" y="154"/>
                      <a:pt x="207" y="154"/>
                    </a:cubicBezTo>
                    <a:cubicBezTo>
                      <a:pt x="217" y="154"/>
                      <a:pt x="225" y="146"/>
                      <a:pt x="225" y="137"/>
                    </a:cubicBezTo>
                    <a:close/>
                    <a:moveTo>
                      <a:pt x="211" y="126"/>
                    </a:moveTo>
                    <a:cubicBezTo>
                      <a:pt x="211" y="135"/>
                      <a:pt x="204" y="141"/>
                      <a:pt x="196" y="141"/>
                    </a:cubicBezTo>
                    <a:cubicBezTo>
                      <a:pt x="55" y="141"/>
                      <a:pt x="55" y="141"/>
                      <a:pt x="55" y="141"/>
                    </a:cubicBezTo>
                    <a:cubicBezTo>
                      <a:pt x="29" y="141"/>
                      <a:pt x="29" y="141"/>
                      <a:pt x="29" y="141"/>
                    </a:cubicBezTo>
                    <a:cubicBezTo>
                      <a:pt x="20" y="141"/>
                      <a:pt x="13" y="135"/>
                      <a:pt x="13" y="1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18"/>
                      <a:pt x="20" y="11"/>
                      <a:pt x="29" y="11"/>
                    </a:cubicBezTo>
                    <a:cubicBezTo>
                      <a:pt x="91" y="11"/>
                      <a:pt x="91" y="11"/>
                      <a:pt x="91" y="11"/>
                    </a:cubicBezTo>
                    <a:cubicBezTo>
                      <a:pt x="146" y="11"/>
                      <a:pt x="146" y="11"/>
                      <a:pt x="146" y="11"/>
                    </a:cubicBezTo>
                    <a:cubicBezTo>
                      <a:pt x="160" y="11"/>
                      <a:pt x="160" y="11"/>
                      <a:pt x="160" y="11"/>
                    </a:cubicBezTo>
                    <a:cubicBezTo>
                      <a:pt x="170" y="11"/>
                      <a:pt x="170" y="11"/>
                      <a:pt x="170" y="11"/>
                    </a:cubicBezTo>
                    <a:cubicBezTo>
                      <a:pt x="183" y="11"/>
                      <a:pt x="183" y="11"/>
                      <a:pt x="183" y="11"/>
                    </a:cubicBezTo>
                    <a:cubicBezTo>
                      <a:pt x="191" y="11"/>
                      <a:pt x="191" y="11"/>
                      <a:pt x="191" y="11"/>
                    </a:cubicBezTo>
                    <a:cubicBezTo>
                      <a:pt x="196" y="11"/>
                      <a:pt x="196" y="11"/>
                      <a:pt x="196" y="11"/>
                    </a:cubicBezTo>
                    <a:cubicBezTo>
                      <a:pt x="198" y="11"/>
                      <a:pt x="201" y="12"/>
                      <a:pt x="203" y="13"/>
                    </a:cubicBezTo>
                    <a:cubicBezTo>
                      <a:pt x="207" y="15"/>
                      <a:pt x="210" y="19"/>
                      <a:pt x="211" y="23"/>
                    </a:cubicBezTo>
                    <a:cubicBezTo>
                      <a:pt x="211" y="24"/>
                      <a:pt x="211" y="25"/>
                      <a:pt x="211" y="26"/>
                    </a:cubicBezTo>
                    <a:cubicBezTo>
                      <a:pt x="211" y="36"/>
                      <a:pt x="211" y="36"/>
                      <a:pt x="211" y="36"/>
                    </a:cubicBezTo>
                    <a:cubicBezTo>
                      <a:pt x="211" y="43"/>
                      <a:pt x="211" y="43"/>
                      <a:pt x="211" y="43"/>
                    </a:cubicBezTo>
                    <a:cubicBezTo>
                      <a:pt x="211" y="57"/>
                      <a:pt x="211" y="57"/>
                      <a:pt x="211" y="57"/>
                    </a:cubicBezTo>
                    <a:cubicBezTo>
                      <a:pt x="211" y="66"/>
                      <a:pt x="211" y="66"/>
                      <a:pt x="211" y="66"/>
                    </a:cubicBezTo>
                    <a:cubicBezTo>
                      <a:pt x="211" y="81"/>
                      <a:pt x="211" y="81"/>
                      <a:pt x="211" y="81"/>
                    </a:cubicBezTo>
                    <a:lnTo>
                      <a:pt x="211" y="1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47" name="Freeform 454"/>
              <p:cNvSpPr>
                <a:spLocks/>
              </p:cNvSpPr>
              <p:nvPr/>
            </p:nvSpPr>
            <p:spPr bwMode="auto">
              <a:xfrm>
                <a:off x="10054349" y="3114896"/>
                <a:ext cx="168779" cy="228646"/>
              </a:xfrm>
              <a:custGeom>
                <a:avLst/>
                <a:gdLst>
                  <a:gd name="T0" fmla="*/ 50 w 99"/>
                  <a:gd name="T1" fmla="*/ 2 h 134"/>
                  <a:gd name="T2" fmla="*/ 89 w 99"/>
                  <a:gd name="T3" fmla="*/ 59 h 134"/>
                  <a:gd name="T4" fmla="*/ 89 w 99"/>
                  <a:gd name="T5" fmla="*/ 86 h 134"/>
                  <a:gd name="T6" fmla="*/ 59 w 99"/>
                  <a:gd name="T7" fmla="*/ 68 h 134"/>
                  <a:gd name="T8" fmla="*/ 50 w 99"/>
                  <a:gd name="T9" fmla="*/ 2 h 134"/>
                  <a:gd name="T10" fmla="*/ 0 w 99"/>
                  <a:gd name="T11" fmla="*/ 34 h 134"/>
                  <a:gd name="T12" fmla="*/ 0 w 99"/>
                  <a:gd name="T13" fmla="*/ 114 h 134"/>
                  <a:gd name="T14" fmla="*/ 50 w 99"/>
                  <a:gd name="T15" fmla="*/ 134 h 134"/>
                  <a:gd name="T16" fmla="*/ 99 w 99"/>
                  <a:gd name="T17" fmla="*/ 105 h 134"/>
                  <a:gd name="T18" fmla="*/ 99 w 99"/>
                  <a:gd name="T19" fmla="*/ 68 h 134"/>
                  <a:gd name="T20" fmla="*/ 50 w 99"/>
                  <a:gd name="T21" fmla="*/ 2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134">
                    <a:moveTo>
                      <a:pt x="50" y="2"/>
                    </a:moveTo>
                    <a:cubicBezTo>
                      <a:pt x="89" y="59"/>
                      <a:pt x="89" y="59"/>
                      <a:pt x="89" y="59"/>
                    </a:cubicBezTo>
                    <a:cubicBezTo>
                      <a:pt x="89" y="86"/>
                      <a:pt x="89" y="86"/>
                      <a:pt x="89" y="86"/>
                    </a:cubicBezTo>
                    <a:cubicBezTo>
                      <a:pt x="59" y="68"/>
                      <a:pt x="59" y="68"/>
                      <a:pt x="59" y="68"/>
                    </a:cubicBezTo>
                    <a:cubicBezTo>
                      <a:pt x="50" y="2"/>
                      <a:pt x="50" y="2"/>
                      <a:pt x="50" y="2"/>
                    </a:cubicBezTo>
                    <a:cubicBezTo>
                      <a:pt x="50" y="2"/>
                      <a:pt x="0" y="0"/>
                      <a:pt x="0" y="34"/>
                    </a:cubicBezTo>
                    <a:cubicBezTo>
                      <a:pt x="0" y="68"/>
                      <a:pt x="0" y="114"/>
                      <a:pt x="0" y="114"/>
                    </a:cubicBezTo>
                    <a:cubicBezTo>
                      <a:pt x="0" y="114"/>
                      <a:pt x="5" y="134"/>
                      <a:pt x="50" y="134"/>
                    </a:cubicBezTo>
                    <a:cubicBezTo>
                      <a:pt x="94" y="134"/>
                      <a:pt x="99" y="121"/>
                      <a:pt x="99" y="105"/>
                    </a:cubicBezTo>
                    <a:cubicBezTo>
                      <a:pt x="99" y="89"/>
                      <a:pt x="99" y="68"/>
                      <a:pt x="99" y="68"/>
                    </a:cubicBezTo>
                    <a:cubicBezTo>
                      <a:pt x="99" y="68"/>
                      <a:pt x="88" y="2"/>
                      <a:pt x="5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48" name="Oval 455"/>
              <p:cNvSpPr>
                <a:spLocks noChangeArrowheads="1"/>
              </p:cNvSpPr>
              <p:nvPr/>
            </p:nvSpPr>
            <p:spPr bwMode="auto">
              <a:xfrm>
                <a:off x="10063004" y="2954772"/>
                <a:ext cx="132715" cy="155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5691444" y="2397197"/>
            <a:ext cx="846596" cy="818421"/>
            <a:chOff x="7588591" y="2967663"/>
            <a:chExt cx="1128795" cy="1091228"/>
          </a:xfrm>
        </p:grpSpPr>
        <p:grpSp>
          <p:nvGrpSpPr>
            <p:cNvPr id="54" name="组合 53"/>
            <p:cNvGrpSpPr/>
            <p:nvPr/>
          </p:nvGrpSpPr>
          <p:grpSpPr>
            <a:xfrm>
              <a:off x="7588591" y="2967663"/>
              <a:ext cx="1128795" cy="1091228"/>
              <a:chOff x="4565675" y="764773"/>
              <a:chExt cx="2003843" cy="1937151"/>
            </a:xfrm>
          </p:grpSpPr>
          <p:sp>
            <p:nvSpPr>
              <p:cNvPr id="60" name="椭圆 59"/>
              <p:cNvSpPr/>
              <p:nvPr/>
            </p:nvSpPr>
            <p:spPr>
              <a:xfrm>
                <a:off x="4565675" y="907548"/>
                <a:ext cx="1794376" cy="1794376"/>
              </a:xfrm>
              <a:prstGeom prst="ellipse">
                <a:avLst/>
              </a:prstGeom>
              <a:gradFill>
                <a:gsLst>
                  <a:gs pos="20000">
                    <a:schemeClr val="bg1"/>
                  </a:gs>
                  <a:gs pos="92000">
                    <a:srgbClr val="C7C8C4"/>
                  </a:gs>
                </a:gsLst>
                <a:lin ang="8400000" scaled="0"/>
              </a:gradFill>
              <a:ln>
                <a:noFill/>
              </a:ln>
              <a:effectLst>
                <a:outerShdw blurRad="165100" dist="762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4776826" y="1118698"/>
                <a:ext cx="1372075" cy="1372076"/>
              </a:xfrm>
              <a:prstGeom prst="ellipse">
                <a:avLst/>
              </a:prstGeom>
              <a:solidFill>
                <a:srgbClr val="F70000"/>
              </a:solidFill>
              <a:ln w="15875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840000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2" name="椭圆 61"/>
              <p:cNvSpPr/>
              <p:nvPr/>
            </p:nvSpPr>
            <p:spPr>
              <a:xfrm>
                <a:off x="5484020" y="764773"/>
                <a:ext cx="1085498" cy="830792"/>
              </a:xfrm>
              <a:prstGeom prst="ellipse">
                <a:avLst/>
              </a:prstGeom>
              <a:gradFill flip="none" rotWithShape="1">
                <a:gsLst>
                  <a:gs pos="32000">
                    <a:srgbClr val="FFFFFF">
                      <a:alpha val="17000"/>
                    </a:srgbClr>
                  </a:gs>
                  <a:gs pos="6000">
                    <a:schemeClr val="bg1">
                      <a:alpha val="70000"/>
                    </a:schemeClr>
                  </a:gs>
                  <a:gs pos="67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3" name="任意多边形 62"/>
              <p:cNvSpPr/>
              <p:nvPr/>
            </p:nvSpPr>
            <p:spPr>
              <a:xfrm>
                <a:off x="4783198" y="1133314"/>
                <a:ext cx="1314800" cy="771793"/>
              </a:xfrm>
              <a:custGeom>
                <a:avLst/>
                <a:gdLst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710447 w 1314800"/>
                  <a:gd name="connsiteY3" fmla="*/ 771229 h 771793"/>
                  <a:gd name="connsiteX4" fmla="*/ 686038 w 1314800"/>
                  <a:gd name="connsiteY4" fmla="*/ 771793 h 771793"/>
                  <a:gd name="connsiteX5" fmla="*/ 0 w 1314800"/>
                  <a:gd name="connsiteY5" fmla="*/ 686038 h 771793"/>
                  <a:gd name="connsiteX6" fmla="*/ 686038 w 1314800"/>
                  <a:gd name="connsiteY6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710447 w 1314800"/>
                  <a:gd name="connsiteY3" fmla="*/ 771229 h 771793"/>
                  <a:gd name="connsiteX4" fmla="*/ 686038 w 1314800"/>
                  <a:gd name="connsiteY4" fmla="*/ 771793 h 771793"/>
                  <a:gd name="connsiteX5" fmla="*/ 0 w 1314800"/>
                  <a:gd name="connsiteY5" fmla="*/ 686038 h 771793"/>
                  <a:gd name="connsiteX6" fmla="*/ 686038 w 1314800"/>
                  <a:gd name="connsiteY6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686038 w 1314800"/>
                  <a:gd name="connsiteY3" fmla="*/ 771793 h 771793"/>
                  <a:gd name="connsiteX4" fmla="*/ 0 w 1314800"/>
                  <a:gd name="connsiteY4" fmla="*/ 686038 h 771793"/>
                  <a:gd name="connsiteX5" fmla="*/ 686038 w 1314800"/>
                  <a:gd name="connsiteY5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686038 w 1314800"/>
                  <a:gd name="connsiteY3" fmla="*/ 771793 h 771793"/>
                  <a:gd name="connsiteX4" fmla="*/ 0 w 1314800"/>
                  <a:gd name="connsiteY4" fmla="*/ 686038 h 771793"/>
                  <a:gd name="connsiteX5" fmla="*/ 686038 w 1314800"/>
                  <a:gd name="connsiteY5" fmla="*/ 0 h 771793"/>
                  <a:gd name="connsiteX0" fmla="*/ 686038 w 1314800"/>
                  <a:gd name="connsiteY0" fmla="*/ 0 h 771793"/>
                  <a:gd name="connsiteX1" fmla="*/ 1254912 w 1314800"/>
                  <a:gd name="connsiteY1" fmla="*/ 302468 h 771793"/>
                  <a:gd name="connsiteX2" fmla="*/ 1314800 w 1314800"/>
                  <a:gd name="connsiteY2" fmla="*/ 412803 h 771793"/>
                  <a:gd name="connsiteX3" fmla="*/ 686038 w 1314800"/>
                  <a:gd name="connsiteY3" fmla="*/ 771793 h 771793"/>
                  <a:gd name="connsiteX4" fmla="*/ 0 w 1314800"/>
                  <a:gd name="connsiteY4" fmla="*/ 686038 h 771793"/>
                  <a:gd name="connsiteX5" fmla="*/ 686038 w 1314800"/>
                  <a:gd name="connsiteY5" fmla="*/ 0 h 771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14800" h="771793">
                    <a:moveTo>
                      <a:pt x="686038" y="0"/>
                    </a:moveTo>
                    <a:cubicBezTo>
                      <a:pt x="922843" y="0"/>
                      <a:pt x="1131626" y="119981"/>
                      <a:pt x="1254912" y="302468"/>
                    </a:cubicBezTo>
                    <a:lnTo>
                      <a:pt x="1314800" y="412803"/>
                    </a:lnTo>
                    <a:cubicBezTo>
                      <a:pt x="1219988" y="491024"/>
                      <a:pt x="928793" y="749877"/>
                      <a:pt x="686038" y="771793"/>
                    </a:cubicBezTo>
                    <a:cubicBezTo>
                      <a:pt x="371604" y="771793"/>
                      <a:pt x="57170" y="743208"/>
                      <a:pt x="0" y="686038"/>
                    </a:cubicBezTo>
                    <a:cubicBezTo>
                      <a:pt x="0" y="307150"/>
                      <a:pt x="307150" y="0"/>
                      <a:pt x="686038" y="0"/>
                    </a:cubicBezTo>
                    <a:close/>
                  </a:path>
                </a:pathLst>
              </a:custGeom>
              <a:solidFill>
                <a:schemeClr val="bg1">
                  <a:alpha val="10000"/>
                </a:schemeClr>
              </a:solidFill>
              <a:ln w="158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7941651" y="3349411"/>
              <a:ext cx="271565" cy="405922"/>
              <a:chOff x="10182016" y="3597432"/>
              <a:chExt cx="481093" cy="719115"/>
            </a:xfrm>
            <a:solidFill>
              <a:schemeClr val="bg1"/>
            </a:solidFill>
            <a:effectLst/>
          </p:grpSpPr>
          <p:sp>
            <p:nvSpPr>
              <p:cNvPr id="56" name="Freeform 456"/>
              <p:cNvSpPr>
                <a:spLocks noEditPoints="1"/>
              </p:cNvSpPr>
              <p:nvPr/>
            </p:nvSpPr>
            <p:spPr bwMode="auto">
              <a:xfrm>
                <a:off x="10274339" y="3841224"/>
                <a:ext cx="388770" cy="347657"/>
              </a:xfrm>
              <a:custGeom>
                <a:avLst/>
                <a:gdLst>
                  <a:gd name="T0" fmla="*/ 148 w 228"/>
                  <a:gd name="T1" fmla="*/ 0 h 204"/>
                  <a:gd name="T2" fmla="*/ 148 w 228"/>
                  <a:gd name="T3" fmla="*/ 0 h 204"/>
                  <a:gd name="T4" fmla="*/ 114 w 228"/>
                  <a:gd name="T5" fmla="*/ 13 h 204"/>
                  <a:gd name="T6" fmla="*/ 80 w 228"/>
                  <a:gd name="T7" fmla="*/ 0 h 204"/>
                  <a:gd name="T8" fmla="*/ 0 w 228"/>
                  <a:gd name="T9" fmla="*/ 80 h 204"/>
                  <a:gd name="T10" fmla="*/ 0 w 228"/>
                  <a:gd name="T11" fmla="*/ 98 h 204"/>
                  <a:gd name="T12" fmla="*/ 7 w 228"/>
                  <a:gd name="T13" fmla="*/ 84 h 204"/>
                  <a:gd name="T14" fmla="*/ 17 w 228"/>
                  <a:gd name="T15" fmla="*/ 84 h 204"/>
                  <a:gd name="T16" fmla="*/ 93 w 228"/>
                  <a:gd name="T17" fmla="*/ 137 h 204"/>
                  <a:gd name="T18" fmla="*/ 93 w 228"/>
                  <a:gd name="T19" fmla="*/ 204 h 204"/>
                  <a:gd name="T20" fmla="*/ 104 w 228"/>
                  <a:gd name="T21" fmla="*/ 204 h 204"/>
                  <a:gd name="T22" fmla="*/ 124 w 228"/>
                  <a:gd name="T23" fmla="*/ 204 h 204"/>
                  <a:gd name="T24" fmla="*/ 228 w 228"/>
                  <a:gd name="T25" fmla="*/ 167 h 204"/>
                  <a:gd name="T26" fmla="*/ 228 w 228"/>
                  <a:gd name="T27" fmla="*/ 80 h 204"/>
                  <a:gd name="T28" fmla="*/ 148 w 228"/>
                  <a:gd name="T29" fmla="*/ 0 h 204"/>
                  <a:gd name="T30" fmla="*/ 114 w 228"/>
                  <a:gd name="T31" fmla="*/ 151 h 204"/>
                  <a:gd name="T32" fmla="*/ 101 w 228"/>
                  <a:gd name="T33" fmla="*/ 132 h 204"/>
                  <a:gd name="T34" fmla="*/ 87 w 228"/>
                  <a:gd name="T35" fmla="*/ 112 h 204"/>
                  <a:gd name="T36" fmla="*/ 114 w 228"/>
                  <a:gd name="T37" fmla="*/ 13 h 204"/>
                  <a:gd name="T38" fmla="*/ 141 w 228"/>
                  <a:gd name="T39" fmla="*/ 112 h 204"/>
                  <a:gd name="T40" fmla="*/ 114 w 228"/>
                  <a:gd name="T41" fmla="*/ 15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8" h="204">
                    <a:moveTo>
                      <a:pt x="148" y="0"/>
                    </a:moveTo>
                    <a:cubicBezTo>
                      <a:pt x="148" y="0"/>
                      <a:pt x="148" y="0"/>
                      <a:pt x="148" y="0"/>
                    </a:cubicBezTo>
                    <a:cubicBezTo>
                      <a:pt x="114" y="13"/>
                      <a:pt x="114" y="13"/>
                      <a:pt x="114" y="13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50" y="9"/>
                      <a:pt x="0" y="30"/>
                      <a:pt x="0" y="80"/>
                    </a:cubicBezTo>
                    <a:cubicBezTo>
                      <a:pt x="0" y="87"/>
                      <a:pt x="0" y="92"/>
                      <a:pt x="0" y="98"/>
                    </a:cubicBezTo>
                    <a:cubicBezTo>
                      <a:pt x="5" y="90"/>
                      <a:pt x="7" y="84"/>
                      <a:pt x="7" y="84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84"/>
                      <a:pt x="33" y="137"/>
                      <a:pt x="93" y="137"/>
                    </a:cubicBezTo>
                    <a:cubicBezTo>
                      <a:pt x="93" y="204"/>
                      <a:pt x="93" y="204"/>
                      <a:pt x="93" y="204"/>
                    </a:cubicBezTo>
                    <a:cubicBezTo>
                      <a:pt x="97" y="204"/>
                      <a:pt x="100" y="204"/>
                      <a:pt x="104" y="204"/>
                    </a:cubicBezTo>
                    <a:cubicBezTo>
                      <a:pt x="124" y="204"/>
                      <a:pt x="124" y="204"/>
                      <a:pt x="124" y="204"/>
                    </a:cubicBezTo>
                    <a:cubicBezTo>
                      <a:pt x="225" y="204"/>
                      <a:pt x="228" y="167"/>
                      <a:pt x="228" y="167"/>
                    </a:cubicBezTo>
                    <a:cubicBezTo>
                      <a:pt x="228" y="167"/>
                      <a:pt x="228" y="154"/>
                      <a:pt x="228" y="80"/>
                    </a:cubicBezTo>
                    <a:cubicBezTo>
                      <a:pt x="228" y="30"/>
                      <a:pt x="178" y="9"/>
                      <a:pt x="148" y="0"/>
                    </a:cubicBezTo>
                    <a:close/>
                    <a:moveTo>
                      <a:pt x="114" y="151"/>
                    </a:moveTo>
                    <a:cubicBezTo>
                      <a:pt x="101" y="132"/>
                      <a:pt x="101" y="132"/>
                      <a:pt x="101" y="13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114" y="13"/>
                      <a:pt x="114" y="13"/>
                      <a:pt x="114" y="13"/>
                    </a:cubicBezTo>
                    <a:cubicBezTo>
                      <a:pt x="141" y="112"/>
                      <a:pt x="141" y="112"/>
                      <a:pt x="141" y="112"/>
                    </a:cubicBezTo>
                    <a:lnTo>
                      <a:pt x="114" y="1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57" name="Oval 457"/>
              <p:cNvSpPr>
                <a:spLocks noChangeArrowheads="1"/>
              </p:cNvSpPr>
              <p:nvPr/>
            </p:nvSpPr>
            <p:spPr bwMode="auto">
              <a:xfrm>
                <a:off x="10371712" y="3597432"/>
                <a:ext cx="195467" cy="2279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58" name="Freeform 458"/>
              <p:cNvSpPr>
                <a:spLocks/>
              </p:cNvSpPr>
              <p:nvPr/>
            </p:nvSpPr>
            <p:spPr bwMode="auto">
              <a:xfrm>
                <a:off x="10241882" y="4125408"/>
                <a:ext cx="108913" cy="109634"/>
              </a:xfrm>
              <a:custGeom>
                <a:avLst/>
                <a:gdLst>
                  <a:gd name="T0" fmla="*/ 20 w 64"/>
                  <a:gd name="T1" fmla="*/ 2 h 64"/>
                  <a:gd name="T2" fmla="*/ 0 w 64"/>
                  <a:gd name="T3" fmla="*/ 32 h 64"/>
                  <a:gd name="T4" fmla="*/ 32 w 64"/>
                  <a:gd name="T5" fmla="*/ 64 h 64"/>
                  <a:gd name="T6" fmla="*/ 64 w 64"/>
                  <a:gd name="T7" fmla="*/ 32 h 64"/>
                  <a:gd name="T8" fmla="*/ 64 w 64"/>
                  <a:gd name="T9" fmla="*/ 31 h 64"/>
                  <a:gd name="T10" fmla="*/ 32 w 64"/>
                  <a:gd name="T11" fmla="*/ 0 h 64"/>
                  <a:gd name="T12" fmla="*/ 20 w 64"/>
                  <a:gd name="T13" fmla="*/ 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64">
                    <a:moveTo>
                      <a:pt x="20" y="2"/>
                    </a:moveTo>
                    <a:cubicBezTo>
                      <a:pt x="8" y="7"/>
                      <a:pt x="0" y="18"/>
                      <a:pt x="0" y="32"/>
                    </a:cubicBezTo>
                    <a:cubicBezTo>
                      <a:pt x="0" y="49"/>
                      <a:pt x="14" y="64"/>
                      <a:pt x="32" y="64"/>
                    </a:cubicBezTo>
                    <a:cubicBezTo>
                      <a:pt x="50" y="64"/>
                      <a:pt x="64" y="49"/>
                      <a:pt x="64" y="32"/>
                    </a:cubicBezTo>
                    <a:cubicBezTo>
                      <a:pt x="64" y="32"/>
                      <a:pt x="64" y="31"/>
                      <a:pt x="64" y="31"/>
                    </a:cubicBezTo>
                    <a:cubicBezTo>
                      <a:pt x="64" y="14"/>
                      <a:pt x="49" y="0"/>
                      <a:pt x="32" y="0"/>
                    </a:cubicBezTo>
                    <a:cubicBezTo>
                      <a:pt x="28" y="0"/>
                      <a:pt x="24" y="1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  <p:sp>
            <p:nvSpPr>
              <p:cNvPr id="59" name="Freeform 459"/>
              <p:cNvSpPr>
                <a:spLocks noEditPoints="1"/>
              </p:cNvSpPr>
              <p:nvPr/>
            </p:nvSpPr>
            <p:spPr bwMode="auto">
              <a:xfrm>
                <a:off x="10182016" y="4011446"/>
                <a:ext cx="228646" cy="305101"/>
              </a:xfrm>
              <a:custGeom>
                <a:avLst/>
                <a:gdLst>
                  <a:gd name="T0" fmla="*/ 66 w 134"/>
                  <a:gd name="T1" fmla="*/ 0 h 179"/>
                  <a:gd name="T2" fmla="*/ 54 w 134"/>
                  <a:gd name="T3" fmla="*/ 18 h 179"/>
                  <a:gd name="T4" fmla="*/ 0 w 134"/>
                  <a:gd name="T5" fmla="*/ 48 h 179"/>
                  <a:gd name="T6" fmla="*/ 0 w 134"/>
                  <a:gd name="T7" fmla="*/ 117 h 179"/>
                  <a:gd name="T8" fmla="*/ 66 w 134"/>
                  <a:gd name="T9" fmla="*/ 179 h 179"/>
                  <a:gd name="T10" fmla="*/ 134 w 134"/>
                  <a:gd name="T11" fmla="*/ 116 h 179"/>
                  <a:gd name="T12" fmla="*/ 134 w 134"/>
                  <a:gd name="T13" fmla="*/ 104 h 179"/>
                  <a:gd name="T14" fmla="*/ 134 w 134"/>
                  <a:gd name="T15" fmla="*/ 48 h 179"/>
                  <a:gd name="T16" fmla="*/ 66 w 134"/>
                  <a:gd name="T17" fmla="*/ 0 h 179"/>
                  <a:gd name="T18" fmla="*/ 107 w 134"/>
                  <a:gd name="T19" fmla="*/ 99 h 179"/>
                  <a:gd name="T20" fmla="*/ 107 w 134"/>
                  <a:gd name="T21" fmla="*/ 100 h 179"/>
                  <a:gd name="T22" fmla="*/ 67 w 134"/>
                  <a:gd name="T23" fmla="*/ 139 h 179"/>
                  <a:gd name="T24" fmla="*/ 27 w 134"/>
                  <a:gd name="T25" fmla="*/ 99 h 179"/>
                  <a:gd name="T26" fmla="*/ 54 w 134"/>
                  <a:gd name="T27" fmla="*/ 60 h 179"/>
                  <a:gd name="T28" fmla="*/ 67 w 134"/>
                  <a:gd name="T29" fmla="*/ 58 h 179"/>
                  <a:gd name="T30" fmla="*/ 107 w 134"/>
                  <a:gd name="T31" fmla="*/ 9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4" h="179">
                    <a:moveTo>
                      <a:pt x="66" y="0"/>
                    </a:moveTo>
                    <a:cubicBezTo>
                      <a:pt x="66" y="0"/>
                      <a:pt x="62" y="9"/>
                      <a:pt x="54" y="18"/>
                    </a:cubicBezTo>
                    <a:cubicBezTo>
                      <a:pt x="44" y="30"/>
                      <a:pt x="27" y="45"/>
                      <a:pt x="0" y="48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53"/>
                      <a:pt x="66" y="179"/>
                      <a:pt x="66" y="179"/>
                    </a:cubicBezTo>
                    <a:cubicBezTo>
                      <a:pt x="124" y="164"/>
                      <a:pt x="134" y="116"/>
                      <a:pt x="134" y="116"/>
                    </a:cubicBezTo>
                    <a:cubicBezTo>
                      <a:pt x="134" y="104"/>
                      <a:pt x="134" y="104"/>
                      <a:pt x="134" y="104"/>
                    </a:cubicBezTo>
                    <a:cubicBezTo>
                      <a:pt x="134" y="48"/>
                      <a:pt x="134" y="48"/>
                      <a:pt x="134" y="48"/>
                    </a:cubicBezTo>
                    <a:cubicBezTo>
                      <a:pt x="81" y="46"/>
                      <a:pt x="66" y="0"/>
                      <a:pt x="66" y="0"/>
                    </a:cubicBezTo>
                    <a:close/>
                    <a:moveTo>
                      <a:pt x="107" y="99"/>
                    </a:moveTo>
                    <a:cubicBezTo>
                      <a:pt x="107" y="99"/>
                      <a:pt x="107" y="100"/>
                      <a:pt x="107" y="100"/>
                    </a:cubicBezTo>
                    <a:cubicBezTo>
                      <a:pt x="106" y="122"/>
                      <a:pt x="89" y="139"/>
                      <a:pt x="67" y="139"/>
                    </a:cubicBezTo>
                    <a:cubicBezTo>
                      <a:pt x="45" y="139"/>
                      <a:pt x="27" y="121"/>
                      <a:pt x="27" y="99"/>
                    </a:cubicBezTo>
                    <a:cubicBezTo>
                      <a:pt x="27" y="81"/>
                      <a:pt x="38" y="66"/>
                      <a:pt x="54" y="60"/>
                    </a:cubicBezTo>
                    <a:cubicBezTo>
                      <a:pt x="58" y="59"/>
                      <a:pt x="63" y="58"/>
                      <a:pt x="67" y="58"/>
                    </a:cubicBezTo>
                    <a:cubicBezTo>
                      <a:pt x="89" y="58"/>
                      <a:pt x="107" y="76"/>
                      <a:pt x="107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cs typeface="+mn-ea"/>
                  <a:sym typeface="+mn-lt"/>
                </a:endParaRPr>
              </a:p>
            </p:txBody>
          </p:sp>
        </p:grpSp>
      </p:grpSp>
      <p:sp>
        <p:nvSpPr>
          <p:cNvPr id="64" name="文本框 63"/>
          <p:cNvSpPr txBox="1"/>
          <p:nvPr/>
        </p:nvSpPr>
        <p:spPr>
          <a:xfrm>
            <a:off x="1736727" y="2454185"/>
            <a:ext cx="1306837" cy="547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050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加强内部代码质量</a:t>
            </a:r>
            <a:endParaRPr lang="en-US" altLang="zh-Hans" sz="1050" dirty="0">
              <a:solidFill>
                <a:prstClr val="black">
                  <a:lumMod val="50000"/>
                  <a:lumOff val="50000"/>
                </a:prst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Hans" altLang="en-US" sz="1050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减少</a:t>
            </a:r>
            <a:r>
              <a:rPr lang="en-US" altLang="zh-Hans" sz="1050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bug</a:t>
            </a:r>
            <a:r>
              <a:rPr lang="zh-Hans" altLang="en-US" sz="1050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率</a:t>
            </a:r>
            <a:endParaRPr lang="zh-CN" altLang="en-US" sz="1050" dirty="0">
              <a:solidFill>
                <a:prstClr val="black">
                  <a:lumMod val="50000"/>
                  <a:lumOff val="50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4067363" y="2454185"/>
            <a:ext cx="1545579" cy="710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Hans" altLang="en-US" sz="1050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虚心学习专业知识</a:t>
            </a:r>
            <a:endParaRPr lang="en-US" altLang="zh-Hans" sz="1050" dirty="0">
              <a:solidFill>
                <a:prstClr val="black">
                  <a:lumMod val="50000"/>
                  <a:lumOff val="50000"/>
                </a:prst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Hans" altLang="en-US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熟悉产品的基本知识</a:t>
            </a:r>
            <a:endParaRPr lang="en-US" altLang="zh-Hans" sz="105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Hans" altLang="en-US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多思考业务背后的理念</a:t>
            </a:r>
            <a:endParaRPr lang="en-US" altLang="zh-CN" sz="105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674485" y="2454185"/>
            <a:ext cx="1306837" cy="790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Hans" altLang="en-US" sz="1050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提升理解能力</a:t>
            </a:r>
            <a:endParaRPr lang="en-US" altLang="zh-Hans" sz="1050" dirty="0">
              <a:solidFill>
                <a:prstClr val="black">
                  <a:lumMod val="50000"/>
                  <a:lumOff val="50000"/>
                </a:prst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Hans" altLang="en-US" sz="1050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提升沟通管理能力</a:t>
            </a:r>
            <a:endParaRPr lang="en-US" altLang="zh-Hans" sz="1050" dirty="0">
              <a:solidFill>
                <a:prstClr val="black">
                  <a:lumMod val="50000"/>
                  <a:lumOff val="50000"/>
                </a:prst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Hans" altLang="en-US" sz="1050" dirty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  <a:sym typeface="+mn-lt"/>
              </a:rPr>
              <a:t>控制好自己的情绪</a:t>
            </a:r>
            <a:endParaRPr lang="zh-CN" altLang="en-US" sz="1050" dirty="0">
              <a:solidFill>
                <a:prstClr val="black">
                  <a:lumMod val="50000"/>
                  <a:lumOff val="50000"/>
                </a:prst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2007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accel="4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40000" fill="hold" grpId="0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40000" fill="hold" grpId="0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40000" fill="hold" nodeType="withEffect" p14:presetBounceEnd="4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3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4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40000" fill="hold" nodeType="withEffect" p14:presetBounceEnd="4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accel="40000" fill="hold" nodeType="withEffect" p14:presetBounceEnd="4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1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2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3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4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4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3" grpId="0" animBg="1"/>
          <p:bldP spid="5" grpId="0" animBg="1"/>
          <p:bldP spid="6" grpId="0" animBg="1"/>
          <p:bldP spid="64" grpId="0"/>
          <p:bldP spid="65" grpId="0"/>
          <p:bldP spid="6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8" accel="4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4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4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4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4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accel="4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3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4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4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3" grpId="0" animBg="1"/>
          <p:bldP spid="5" grpId="0" animBg="1"/>
          <p:bldP spid="6" grpId="0" animBg="1"/>
          <p:bldP spid="64" grpId="0"/>
          <p:bldP spid="65" grpId="0"/>
          <p:bldP spid="66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椭圆 36"/>
          <p:cNvSpPr/>
          <p:nvPr/>
        </p:nvSpPr>
        <p:spPr>
          <a:xfrm>
            <a:off x="465739" y="202957"/>
            <a:ext cx="910201" cy="910201"/>
          </a:xfrm>
          <a:prstGeom prst="ellipse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FF0000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1331576" y="2647661"/>
            <a:ext cx="3584808" cy="596513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38100">
            <a:gradFill flip="none" rotWithShape="1">
              <a:gsLst>
                <a:gs pos="0">
                  <a:srgbClr val="CDCDCD"/>
                </a:gs>
                <a:gs pos="100000">
                  <a:schemeClr val="bg1"/>
                </a:gs>
              </a:gsLst>
              <a:lin ang="8100000" scaled="1"/>
              <a:tileRect/>
            </a:gradFill>
          </a:ln>
          <a:effectLst>
            <a:innerShdw blurRad="127000" dist="63500" dir="13500000">
              <a:schemeClr val="tx1">
                <a:lumMod val="65000"/>
                <a:lumOff val="35000"/>
                <a:alpha val="4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302116" y="1388703"/>
            <a:ext cx="3756660" cy="45719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50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1278236" y="2286025"/>
            <a:ext cx="3756660" cy="45719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50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 useBgFill="1">
        <p:nvSpPr>
          <p:cNvPr id="41" name="矩形 40"/>
          <p:cNvSpPr/>
          <p:nvPr/>
        </p:nvSpPr>
        <p:spPr>
          <a:xfrm>
            <a:off x="1331576" y="1436032"/>
            <a:ext cx="3779520" cy="8652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429279" y="809455"/>
            <a:ext cx="38581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2018</a:t>
            </a:r>
            <a:r>
              <a:rPr lang="zh-Hans" altLang="en-US" sz="3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第一季度</a:t>
            </a:r>
            <a:endParaRPr lang="zh-CN" altLang="en-US" sz="3200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endParaRPr lang="zh-CN" altLang="en-US" sz="3200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431256" y="1464902"/>
            <a:ext cx="36173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gradFill flip="none" rotWithShape="1">
                  <a:gsLst>
                    <a:gs pos="0">
                      <a:srgbClr val="C00000"/>
                    </a:gs>
                    <a:gs pos="100000">
                      <a:srgbClr val="FF0000"/>
                    </a:gs>
                  </a:gsLst>
                  <a:lin ang="18900000" scaled="1"/>
                  <a:tileRect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rPr>
              <a:t>谢谢观看聆听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1711846" y="2668713"/>
            <a:ext cx="3115779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600" dirty="0">
                <a:solidFill>
                  <a:schemeClr val="bg1"/>
                </a:solidFill>
                <a:cs typeface="+mn-ea"/>
                <a:sym typeface="+mn-lt"/>
              </a:rPr>
              <a:t>合肥飞鹏信息科技有限公司</a:t>
            </a:r>
            <a:endParaRPr lang="en-US" altLang="zh-Hans" sz="16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汇报人：</a:t>
            </a:r>
            <a:r>
              <a:rPr lang="zh-Hans" altLang="en-US" dirty="0">
                <a:solidFill>
                  <a:schemeClr val="bg1"/>
                </a:solidFill>
                <a:cs typeface="+mn-ea"/>
                <a:sym typeface="+mn-lt"/>
              </a:rPr>
              <a:t>李亚庆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时间：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2018.</a:t>
            </a:r>
            <a:r>
              <a:rPr lang="en-US" altLang="zh-Hans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.</a:t>
            </a:r>
            <a:r>
              <a:rPr lang="en-US" altLang="zh-Hans" dirty="0">
                <a:solidFill>
                  <a:schemeClr val="bg1"/>
                </a:solidFill>
                <a:cs typeface="+mn-ea"/>
                <a:sym typeface="+mn-lt"/>
              </a:rPr>
              <a:t>20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978848" y="2687260"/>
            <a:ext cx="749821" cy="56274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38100" dist="12700" dir="2700000" algn="tl" rotWithShape="0">
              <a:schemeClr val="tx1">
                <a:lumMod val="65000"/>
                <a:lumOff val="35000"/>
                <a:alpha val="60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5715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47" name="Picture 2" descr="C:\Users\Administrator\Desktop\手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flipH="1">
            <a:off x="1176270" y="3084336"/>
            <a:ext cx="2461081" cy="2391617"/>
          </a:xfrm>
          <a:prstGeom prst="rect">
            <a:avLst/>
          </a:prstGeom>
          <a:noFill/>
        </p:spPr>
      </p:pic>
      <p:sp>
        <p:nvSpPr>
          <p:cNvPr id="48" name="椭圆 47"/>
          <p:cNvSpPr/>
          <p:nvPr/>
        </p:nvSpPr>
        <p:spPr>
          <a:xfrm>
            <a:off x="-49893" y="382484"/>
            <a:ext cx="474100" cy="4741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8900000" scaled="1"/>
            <a:tileRect/>
          </a:gradFill>
          <a:ln w="28575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</a:ln>
          <a:effectLst>
            <a:outerShdw blurRad="4445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954746" y="990939"/>
            <a:ext cx="376829" cy="34234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8900000" scaled="1"/>
            <a:tileRect/>
          </a:gradFill>
          <a:ln w="28575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4445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1180388" y="4558553"/>
            <a:ext cx="302375" cy="302375"/>
          </a:xfrm>
          <a:prstGeom prst="ellipse">
            <a:avLst/>
          </a:prstGeom>
          <a:gradFill flip="none" rotWithShape="1">
            <a:gsLst>
              <a:gs pos="0">
                <a:srgbClr val="C00000">
                  <a:lumMod val="90000"/>
                </a:srgbClr>
              </a:gs>
              <a:gs pos="100000">
                <a:srgbClr val="FF0000"/>
              </a:gs>
            </a:gsLst>
            <a:lin ang="8100000" scaled="1"/>
            <a:tileRect/>
          </a:gradFill>
          <a:ln w="28575">
            <a:gradFill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5400000" scaled="1"/>
            </a:gradFill>
          </a:ln>
          <a:effectLst>
            <a:outerShdw blurRad="4445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3377099" y="3696506"/>
            <a:ext cx="350520" cy="35052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8900000" scaled="1"/>
            <a:tileRect/>
          </a:gradFill>
          <a:ln w="28575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</a:ln>
          <a:effectLst>
            <a:outerShdw blurRad="4445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6BCE7D-DDDB-4879-9A20-02843885F8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330" y="805980"/>
            <a:ext cx="3997701" cy="317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7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4.93827E-7 L 0.30972 0.00154 " pathEditMode="relative" rAng="0" ptsTypes="AA">
                                      <p:cBhvr>
                                        <p:cTn id="53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86" y="62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1.23457E-6 L 0.31789 1.23457E-6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85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exit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5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53" presetClass="entr" presetSubtype="52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 animBg="1"/>
      <p:bldP spid="43" grpId="0"/>
      <p:bldP spid="44" grpId="0"/>
      <p:bldP spid="45" grpId="0"/>
      <p:bldP spid="46" grpId="0" animBg="1"/>
      <p:bldP spid="46" grpId="1" animBg="1"/>
      <p:bldP spid="46" grpId="2" animBg="1"/>
      <p:bldP spid="48" grpId="0" animBg="1"/>
      <p:bldP spid="49" grpId="0" animBg="1"/>
      <p:bldP spid="51" grpId="0" animBg="1"/>
      <p:bldP spid="5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2"/>
          <p:cNvSpPr txBox="1"/>
          <p:nvPr/>
        </p:nvSpPr>
        <p:spPr>
          <a:xfrm>
            <a:off x="2828199" y="2306759"/>
            <a:ext cx="5578726" cy="700137"/>
          </a:xfrm>
          <a:prstGeom prst="rect">
            <a:avLst/>
          </a:prstGeom>
          <a:noFill/>
        </p:spPr>
        <p:txBody>
          <a:bodyPr wrap="square" lIns="91386" tIns="45693" rIns="91386" bIns="45693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prstClr val="black"/>
                </a:solidFill>
                <a:cs typeface="+mn-ea"/>
                <a:sym typeface="+mn-lt"/>
              </a:rPr>
              <a:t>        回顾</a:t>
            </a:r>
            <a:r>
              <a:rPr lang="en-US" altLang="zh-CN" sz="1400" dirty="0">
                <a:solidFill>
                  <a:prstClr val="black"/>
                </a:solidFill>
                <a:cs typeface="+mn-ea"/>
                <a:sym typeface="+mn-lt"/>
              </a:rPr>
              <a:t>2</a:t>
            </a:r>
            <a:r>
              <a:rPr lang="en-US" altLang="zh-Hans" sz="1400" dirty="0">
                <a:solidFill>
                  <a:prstClr val="black"/>
                </a:solidFill>
                <a:cs typeface="+mn-ea"/>
                <a:sym typeface="+mn-lt"/>
              </a:rPr>
              <a:t>018</a:t>
            </a:r>
            <a:r>
              <a:rPr lang="zh-Hans" altLang="en-US" sz="1400" dirty="0">
                <a:solidFill>
                  <a:prstClr val="black"/>
                </a:solidFill>
                <a:cs typeface="+mn-ea"/>
                <a:sym typeface="+mn-lt"/>
              </a:rPr>
              <a:t>年第一季度</a:t>
            </a:r>
            <a:r>
              <a:rPr lang="zh-CN" altLang="en-US" sz="1400" dirty="0">
                <a:solidFill>
                  <a:prstClr val="black"/>
                </a:solidFill>
                <a:cs typeface="+mn-ea"/>
                <a:sym typeface="+mn-lt"/>
              </a:rPr>
              <a:t>的工作，在取得成绩的同时，我也找到了工作中的不足和问题，主要反映于</a:t>
            </a:r>
            <a:r>
              <a:rPr lang="zh-Hans" altLang="en-US" sz="1400" dirty="0">
                <a:solidFill>
                  <a:prstClr val="black"/>
                </a:solidFill>
                <a:cs typeface="+mn-ea"/>
                <a:sym typeface="+mn-lt"/>
              </a:rPr>
              <a:t>自我职业素养养成及团队协作</a:t>
            </a:r>
            <a:r>
              <a:rPr lang="zh-CN" altLang="en-US" sz="1400" dirty="0">
                <a:solidFill>
                  <a:prstClr val="black"/>
                </a:solidFill>
                <a:cs typeface="+mn-ea"/>
                <a:sym typeface="+mn-lt"/>
              </a:rPr>
              <a:t>。</a:t>
            </a:r>
          </a:p>
        </p:txBody>
      </p:sp>
      <p:grpSp>
        <p:nvGrpSpPr>
          <p:cNvPr id="33" name="组合 32"/>
          <p:cNvGrpSpPr/>
          <p:nvPr/>
        </p:nvGrpSpPr>
        <p:grpSpPr>
          <a:xfrm>
            <a:off x="3981882" y="732333"/>
            <a:ext cx="1306135" cy="1269327"/>
            <a:chOff x="2132199" y="770251"/>
            <a:chExt cx="1306135" cy="1269327"/>
          </a:xfrm>
        </p:grpSpPr>
        <p:grpSp>
          <p:nvGrpSpPr>
            <p:cNvPr id="34" name="组合 33"/>
            <p:cNvGrpSpPr/>
            <p:nvPr/>
          </p:nvGrpSpPr>
          <p:grpSpPr>
            <a:xfrm>
              <a:off x="2132199" y="770251"/>
              <a:ext cx="1306135" cy="1269327"/>
              <a:chOff x="4345444" y="2542859"/>
              <a:chExt cx="1810550" cy="1811205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38" name="同心圆 37"/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椭圆 38"/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7" name="椭圆 36"/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rgbClr val="F7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5" name="TextBox 11"/>
            <p:cNvSpPr txBox="1"/>
            <p:nvPr/>
          </p:nvSpPr>
          <p:spPr>
            <a:xfrm>
              <a:off x="2415060" y="1028129"/>
              <a:ext cx="950693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500" b="1" dirty="0">
                  <a:solidFill>
                    <a:prstClr val="white"/>
                  </a:solidFill>
                  <a:cs typeface="+mn-ea"/>
                  <a:sym typeface="+mn-lt"/>
                </a:rPr>
                <a:t>前 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406827" y="482305"/>
            <a:ext cx="349446" cy="349446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50000"/>
              </a:prstClr>
            </a:outerShdw>
          </a:effectLst>
        </p:grpSpPr>
        <p:sp>
          <p:nvSpPr>
            <p:cNvPr id="41" name="同心圆 4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7314790" y="1179321"/>
            <a:ext cx="156292" cy="156292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50000"/>
              </a:prstClr>
            </a:outerShdw>
          </a:effectLst>
        </p:grpSpPr>
        <p:sp>
          <p:nvSpPr>
            <p:cNvPr id="44" name="同心圆 4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7471082" y="1343869"/>
            <a:ext cx="208440" cy="208440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50000"/>
              </a:prstClr>
            </a:outerShdw>
          </a:effectLst>
        </p:grpSpPr>
        <p:sp>
          <p:nvSpPr>
            <p:cNvPr id="47" name="同心圆 4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0" name="椭圆 49"/>
          <p:cNvSpPr/>
          <p:nvPr/>
        </p:nvSpPr>
        <p:spPr>
          <a:xfrm>
            <a:off x="6891128" y="1624450"/>
            <a:ext cx="274777" cy="274777"/>
          </a:xfrm>
          <a:prstGeom prst="ellipse">
            <a:avLst/>
          </a:prstGeom>
          <a:solidFill>
            <a:srgbClr val="F70000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3381851" y="1611308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55" name="同心圆 5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1" name="椭圆 60"/>
          <p:cNvSpPr/>
          <p:nvPr/>
        </p:nvSpPr>
        <p:spPr>
          <a:xfrm>
            <a:off x="3669770" y="1275014"/>
            <a:ext cx="137389" cy="137389"/>
          </a:xfrm>
          <a:prstGeom prst="ellipse">
            <a:avLst/>
          </a:prstGeom>
          <a:solidFill>
            <a:srgbClr val="F70000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5485579" y="732333"/>
            <a:ext cx="1306135" cy="1269327"/>
            <a:chOff x="2132199" y="770251"/>
            <a:chExt cx="1306135" cy="1269327"/>
          </a:xfrm>
        </p:grpSpPr>
        <p:grpSp>
          <p:nvGrpSpPr>
            <p:cNvPr id="63" name="组合 62"/>
            <p:cNvGrpSpPr/>
            <p:nvPr/>
          </p:nvGrpSpPr>
          <p:grpSpPr>
            <a:xfrm>
              <a:off x="2132199" y="770251"/>
              <a:ext cx="1306135" cy="1269327"/>
              <a:chOff x="4345444" y="2542859"/>
              <a:chExt cx="1810550" cy="1811205"/>
            </a:xfrm>
          </p:grpSpPr>
          <p:grpSp>
            <p:nvGrpSpPr>
              <p:cNvPr id="65" name="组合 64"/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67" name="同心圆 66"/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68" name="椭圆 67"/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6" name="椭圆 65"/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rgbClr val="F7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4" name="TextBox 11"/>
            <p:cNvSpPr txBox="1"/>
            <p:nvPr/>
          </p:nvSpPr>
          <p:spPr>
            <a:xfrm>
              <a:off x="2431244" y="1020037"/>
              <a:ext cx="950693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500" b="1" dirty="0">
                  <a:solidFill>
                    <a:prstClr val="white"/>
                  </a:solidFill>
                  <a:cs typeface="+mn-ea"/>
                  <a:sym typeface="+mn-lt"/>
                </a:rPr>
                <a:t>言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E9D8B97-7DFB-4BA3-9BB8-7FCBA82A6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228" y="1547759"/>
            <a:ext cx="2263884" cy="315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82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accel="3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3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1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2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3" accel="3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/>
          <p:bldP spid="50" grpId="0" animBg="1"/>
          <p:bldP spid="6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accel="3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3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3" accel="3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/>
          <p:bldP spid="50" grpId="0" animBg="1"/>
          <p:bldP spid="61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组合 100"/>
          <p:cNvGrpSpPr>
            <a:grpSpLocks noChangeAspect="1"/>
          </p:cNvGrpSpPr>
          <p:nvPr/>
        </p:nvGrpSpPr>
        <p:grpSpPr>
          <a:xfrm>
            <a:off x="636685" y="2013570"/>
            <a:ext cx="2022098" cy="2022099"/>
            <a:chOff x="5550846" y="1878073"/>
            <a:chExt cx="1132388" cy="1132388"/>
          </a:xfrm>
        </p:grpSpPr>
        <p:sp>
          <p:nvSpPr>
            <p:cNvPr id="107" name="椭圆 106"/>
            <p:cNvSpPr/>
            <p:nvPr/>
          </p:nvSpPr>
          <p:spPr>
            <a:xfrm>
              <a:off x="5550846" y="1878073"/>
              <a:ext cx="1132388" cy="1132388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2700000" scaled="1"/>
            </a:gradFill>
            <a:ln w="2222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762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70000"/>
                </a:solidFill>
                <a:cs typeface="+mn-ea"/>
                <a:sym typeface="+mn-lt"/>
              </a:endParaRPr>
            </a:p>
          </p:txBody>
        </p:sp>
        <p:sp>
          <p:nvSpPr>
            <p:cNvPr id="104" name="文本框 80"/>
            <p:cNvSpPr txBox="1"/>
            <p:nvPr/>
          </p:nvSpPr>
          <p:spPr>
            <a:xfrm>
              <a:off x="5779009" y="1960249"/>
              <a:ext cx="641979" cy="4840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F70000"/>
                  </a:solidFill>
                  <a:cs typeface="+mn-ea"/>
                  <a:sym typeface="+mn-lt"/>
                </a:rPr>
                <a:t>01</a:t>
              </a:r>
              <a:endParaRPr lang="zh-CN" altLang="en-US" sz="4000" dirty="0">
                <a:solidFill>
                  <a:srgbClr val="F7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3704248" y="2158702"/>
            <a:ext cx="1977458" cy="1876967"/>
            <a:chOff x="4334094" y="4578074"/>
            <a:chExt cx="1132388" cy="1132388"/>
          </a:xfrm>
        </p:grpSpPr>
        <p:sp>
          <p:nvSpPr>
            <p:cNvPr id="118" name="椭圆 117"/>
            <p:cNvSpPr/>
            <p:nvPr/>
          </p:nvSpPr>
          <p:spPr>
            <a:xfrm>
              <a:off x="4334094" y="4578074"/>
              <a:ext cx="1132388" cy="1132388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2700000" scaled="1"/>
            </a:gradFill>
            <a:ln w="2222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762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zh-CN" altLang="en-US">
                <a:solidFill>
                  <a:srgbClr val="F70000"/>
                </a:solidFill>
                <a:cs typeface="+mn-ea"/>
                <a:sym typeface="+mn-lt"/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4623460" y="4651771"/>
              <a:ext cx="564534" cy="4935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F70000"/>
                  </a:solidFill>
                  <a:cs typeface="+mn-ea"/>
                  <a:sym typeface="+mn-lt"/>
                </a:rPr>
                <a:t>02</a:t>
              </a:r>
              <a:endParaRPr lang="zh-CN" altLang="en-US" sz="4000" dirty="0">
                <a:solidFill>
                  <a:srgbClr val="F7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22" name="文本框 34"/>
          <p:cNvSpPr txBox="1">
            <a:spLocks noChangeArrowheads="1"/>
          </p:cNvSpPr>
          <p:nvPr/>
        </p:nvSpPr>
        <p:spPr bwMode="auto">
          <a:xfrm>
            <a:off x="953501" y="2922949"/>
            <a:ext cx="1362567" cy="348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8" tIns="34279" rIns="68558" bIns="34279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>
              <a:lnSpc>
                <a:spcPts val="2400"/>
              </a:lnSpc>
            </a:pPr>
            <a:r>
              <a:rPr lang="zh-Hans" altLang="en-US" sz="1600" b="1" dirty="0">
                <a:solidFill>
                  <a:srgbClr val="F70000"/>
                </a:solidFill>
                <a:latin typeface="+mn-lt"/>
                <a:ea typeface="+mn-ea"/>
                <a:cs typeface="+mn-ea"/>
                <a:sym typeface="+mn-lt"/>
              </a:rPr>
              <a:t>季</a:t>
            </a:r>
            <a:r>
              <a:rPr lang="zh-CN" altLang="en-US" sz="1600" b="1" dirty="0">
                <a:solidFill>
                  <a:srgbClr val="F70000"/>
                </a:solidFill>
                <a:latin typeface="+mn-lt"/>
                <a:ea typeface="+mn-ea"/>
                <a:cs typeface="+mn-ea"/>
                <a:sym typeface="+mn-lt"/>
              </a:rPr>
              <a:t>度工作概述</a:t>
            </a:r>
            <a:endParaRPr lang="en-US" altLang="zh-CN" sz="1600" b="1" dirty="0">
              <a:solidFill>
                <a:srgbClr val="F7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2" name="文本框 34"/>
          <p:cNvSpPr txBox="1">
            <a:spLocks noChangeArrowheads="1"/>
          </p:cNvSpPr>
          <p:nvPr/>
        </p:nvSpPr>
        <p:spPr bwMode="auto">
          <a:xfrm>
            <a:off x="3968142" y="2956902"/>
            <a:ext cx="1362567" cy="348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8" tIns="34279" rIns="68558" bIns="34279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>
              <a:lnSpc>
                <a:spcPts val="2400"/>
              </a:lnSpc>
            </a:pPr>
            <a:r>
              <a:rPr lang="zh-CN" altLang="en-US" sz="1600" b="1" dirty="0">
                <a:solidFill>
                  <a:srgbClr val="F70000"/>
                </a:solidFill>
                <a:latin typeface="+mn-lt"/>
                <a:ea typeface="+mn-ea"/>
                <a:cs typeface="+mn-ea"/>
                <a:sym typeface="+mn-lt"/>
              </a:rPr>
              <a:t>工作问题不足</a:t>
            </a:r>
            <a:endParaRPr lang="en-US" altLang="zh-CN" sz="1600" b="1" dirty="0">
              <a:solidFill>
                <a:srgbClr val="F7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3472851" y="-1021418"/>
            <a:ext cx="2334180" cy="2334180"/>
            <a:chOff x="1979712" y="339502"/>
            <a:chExt cx="1400175" cy="1400175"/>
          </a:xfrm>
        </p:grpSpPr>
        <p:sp>
          <p:nvSpPr>
            <p:cNvPr id="134" name="椭圆 133"/>
            <p:cNvSpPr/>
            <p:nvPr/>
          </p:nvSpPr>
          <p:spPr>
            <a:xfrm>
              <a:off x="1979712" y="339502"/>
              <a:ext cx="1400175" cy="1400175"/>
            </a:xfrm>
            <a:prstGeom prst="ellipse">
              <a:avLst/>
            </a:prstGeom>
            <a:gradFill flip="none" rotWithShape="1">
              <a:gsLst>
                <a:gs pos="31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5397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15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 dirty="0">
                <a:solidFill>
                  <a:srgbClr val="0070C0">
                    <a:alpha val="99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135" name="矩形 134"/>
            <p:cNvSpPr/>
            <p:nvPr/>
          </p:nvSpPr>
          <p:spPr>
            <a:xfrm>
              <a:off x="2325239" y="1073809"/>
              <a:ext cx="726180" cy="5492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rgbClr val="F70000">
                      <a:alpha val="99000"/>
                    </a:srgbClr>
                  </a:solidFill>
                  <a:cs typeface="+mn-ea"/>
                  <a:sym typeface="+mn-lt"/>
                </a:rPr>
                <a:t>目录</a:t>
              </a:r>
              <a:endParaRPr lang="en-US" altLang="zh-CN" sz="4000" b="1" dirty="0">
                <a:solidFill>
                  <a:srgbClr val="F70000">
                    <a:alpha val="99000"/>
                  </a:srgbClr>
                </a:solidFill>
                <a:cs typeface="+mn-ea"/>
                <a:sym typeface="+mn-lt"/>
              </a:endParaRPr>
            </a:p>
            <a:p>
              <a:pPr algn="ctr"/>
              <a:r>
                <a:rPr lang="en-US" altLang="zh-CN" dirty="0">
                  <a:solidFill>
                    <a:srgbClr val="F70000">
                      <a:alpha val="99000"/>
                    </a:srgbClr>
                  </a:solidFill>
                  <a:cs typeface="+mn-ea"/>
                  <a:sym typeface="+mn-lt"/>
                </a:rPr>
                <a:t>contents</a:t>
              </a:r>
              <a:endParaRPr lang="zh-CN" altLang="en-US" dirty="0">
                <a:solidFill>
                  <a:srgbClr val="F70000">
                    <a:alpha val="99000"/>
                  </a:srgb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2" name="椭圆 31"/>
          <p:cNvSpPr>
            <a:spLocks noChangeAspect="1"/>
          </p:cNvSpPr>
          <p:nvPr/>
        </p:nvSpPr>
        <p:spPr>
          <a:xfrm>
            <a:off x="2852752" y="369287"/>
            <a:ext cx="144000" cy="144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noFill/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bg1"/>
                </a:solidFill>
              </a:ln>
              <a:solidFill>
                <a:srgbClr val="0070C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33" name="椭圆 32"/>
          <p:cNvSpPr>
            <a:spLocks noChangeAspect="1"/>
          </p:cNvSpPr>
          <p:nvPr/>
        </p:nvSpPr>
        <p:spPr>
          <a:xfrm>
            <a:off x="3281759" y="910605"/>
            <a:ext cx="252000" cy="252000"/>
          </a:xfrm>
          <a:prstGeom prst="ellipse">
            <a:avLst/>
          </a:prstGeom>
          <a:solidFill>
            <a:srgbClr val="FF0000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bg1"/>
                </a:solidFill>
              </a:ln>
              <a:solidFill>
                <a:srgbClr val="0070C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34" name="椭圆 33"/>
          <p:cNvSpPr>
            <a:spLocks noChangeAspect="1"/>
          </p:cNvSpPr>
          <p:nvPr/>
        </p:nvSpPr>
        <p:spPr>
          <a:xfrm>
            <a:off x="3497799" y="1198637"/>
            <a:ext cx="144000" cy="144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noFill/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bg1"/>
                </a:solidFill>
              </a:ln>
              <a:solidFill>
                <a:srgbClr val="0070C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35" name="椭圆 34"/>
          <p:cNvSpPr>
            <a:spLocks noChangeAspect="1"/>
          </p:cNvSpPr>
          <p:nvPr/>
        </p:nvSpPr>
        <p:spPr>
          <a:xfrm>
            <a:off x="4523426" y="1527662"/>
            <a:ext cx="252000" cy="252000"/>
          </a:xfrm>
          <a:prstGeom prst="ellipse">
            <a:avLst/>
          </a:prstGeom>
          <a:solidFill>
            <a:srgbClr val="FF0000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bg1"/>
                </a:solidFill>
              </a:ln>
              <a:solidFill>
                <a:srgbClr val="0070C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36" name="椭圆 35"/>
          <p:cNvSpPr>
            <a:spLocks noChangeAspect="1"/>
          </p:cNvSpPr>
          <p:nvPr/>
        </p:nvSpPr>
        <p:spPr>
          <a:xfrm>
            <a:off x="3892991" y="1388230"/>
            <a:ext cx="288000" cy="288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bg1"/>
                </a:solidFill>
              </a:ln>
              <a:solidFill>
                <a:srgbClr val="0070C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37" name="椭圆 36"/>
          <p:cNvSpPr>
            <a:spLocks noChangeAspect="1"/>
          </p:cNvSpPr>
          <p:nvPr/>
        </p:nvSpPr>
        <p:spPr>
          <a:xfrm>
            <a:off x="3032784" y="405319"/>
            <a:ext cx="252000" cy="252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bg1"/>
                </a:solidFill>
              </a:ln>
              <a:solidFill>
                <a:srgbClr val="0070C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38" name="椭圆 37"/>
          <p:cNvSpPr>
            <a:spLocks noChangeAspect="1"/>
          </p:cNvSpPr>
          <p:nvPr/>
        </p:nvSpPr>
        <p:spPr>
          <a:xfrm>
            <a:off x="6221754" y="369287"/>
            <a:ext cx="144000" cy="144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noFill/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bg1"/>
                </a:solidFill>
              </a:ln>
              <a:solidFill>
                <a:srgbClr val="0070C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5681706" y="910605"/>
            <a:ext cx="252000" cy="252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bg1"/>
                </a:solidFill>
              </a:ln>
              <a:solidFill>
                <a:srgbClr val="0070C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5573682" y="1198637"/>
            <a:ext cx="144000" cy="144000"/>
          </a:xfrm>
          <a:prstGeom prst="ellipse">
            <a:avLst/>
          </a:prstGeom>
          <a:solidFill>
            <a:srgbClr val="FF0000"/>
          </a:solidFill>
          <a:ln w="38100">
            <a:noFill/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bg1"/>
                </a:solidFill>
              </a:ln>
              <a:solidFill>
                <a:srgbClr val="0070C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41" name="椭圆 40"/>
          <p:cNvSpPr>
            <a:spLocks noChangeAspect="1"/>
          </p:cNvSpPr>
          <p:nvPr/>
        </p:nvSpPr>
        <p:spPr>
          <a:xfrm>
            <a:off x="5114473" y="1388230"/>
            <a:ext cx="288000" cy="288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bg1"/>
                </a:solidFill>
              </a:ln>
              <a:solidFill>
                <a:srgbClr val="0070C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+mn-ea"/>
              <a:sym typeface="+mn-lt"/>
            </a:endParaRPr>
          </a:p>
        </p:txBody>
      </p:sp>
      <p:sp>
        <p:nvSpPr>
          <p:cNvPr id="42" name="椭圆 41"/>
          <p:cNvSpPr>
            <a:spLocks noChangeAspect="1"/>
          </p:cNvSpPr>
          <p:nvPr/>
        </p:nvSpPr>
        <p:spPr>
          <a:xfrm>
            <a:off x="5929331" y="405319"/>
            <a:ext cx="252000" cy="252000"/>
          </a:xfrm>
          <a:prstGeom prst="ellipse">
            <a:avLst/>
          </a:prstGeom>
          <a:solidFill>
            <a:srgbClr val="FF0000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bg1"/>
                </a:solidFill>
              </a:ln>
              <a:solidFill>
                <a:srgbClr val="0070C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+mn-ea"/>
              <a:sym typeface="+mn-lt"/>
            </a:endParaRP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4541612B-4F92-40B2-B6A9-3A5E6ABACE94}"/>
              </a:ext>
            </a:extLst>
          </p:cNvPr>
          <p:cNvGrpSpPr/>
          <p:nvPr/>
        </p:nvGrpSpPr>
        <p:grpSpPr>
          <a:xfrm>
            <a:off x="6751894" y="1944521"/>
            <a:ext cx="1926113" cy="1932887"/>
            <a:chOff x="4334094" y="4578074"/>
            <a:chExt cx="1132388" cy="1132388"/>
          </a:xfrm>
        </p:grpSpPr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DD0E12B4-5B87-41AE-86D6-397116FCF85D}"/>
                </a:ext>
              </a:extLst>
            </p:cNvPr>
            <p:cNvSpPr/>
            <p:nvPr/>
          </p:nvSpPr>
          <p:spPr>
            <a:xfrm>
              <a:off x="4334094" y="4578074"/>
              <a:ext cx="1132388" cy="1132388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2700000" scaled="1"/>
            </a:gradFill>
            <a:ln w="2222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762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zh-CN" altLang="en-US">
                <a:solidFill>
                  <a:srgbClr val="F70000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AA47462F-E5D0-4736-BB8D-9C3E2C61C935}"/>
                </a:ext>
              </a:extLst>
            </p:cNvPr>
            <p:cNvSpPr txBox="1"/>
            <p:nvPr/>
          </p:nvSpPr>
          <p:spPr>
            <a:xfrm>
              <a:off x="4623460" y="4651771"/>
              <a:ext cx="564534" cy="4935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F70000"/>
                  </a:solidFill>
                  <a:cs typeface="+mn-ea"/>
                  <a:sym typeface="+mn-lt"/>
                </a:rPr>
                <a:t>03</a:t>
              </a:r>
              <a:endParaRPr lang="zh-CN" altLang="en-US" sz="4000" dirty="0">
                <a:solidFill>
                  <a:srgbClr val="F7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0" name="文本框 34">
            <a:extLst>
              <a:ext uri="{FF2B5EF4-FFF2-40B4-BE49-F238E27FC236}">
                <a16:creationId xmlns:a16="http://schemas.microsoft.com/office/drawing/2014/main" id="{F610E46D-2421-4397-BF25-DCA11DC0E1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5264" y="2822726"/>
            <a:ext cx="1782743" cy="348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8" tIns="34279" rIns="68558" bIns="34279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>
              <a:lnSpc>
                <a:spcPts val="2400"/>
              </a:lnSpc>
            </a:pPr>
            <a:r>
              <a:rPr lang="zh-Hans" altLang="en-US" sz="1600" b="1" dirty="0">
                <a:solidFill>
                  <a:srgbClr val="F70000"/>
                </a:solidFill>
                <a:latin typeface="+mn-lt"/>
                <a:ea typeface="+mn-ea"/>
                <a:cs typeface="+mn-ea"/>
                <a:sym typeface="+mn-lt"/>
              </a:rPr>
              <a:t>第二季度</a:t>
            </a:r>
            <a:r>
              <a:rPr lang="zh-CN" altLang="en-US" sz="1600" b="1" dirty="0">
                <a:solidFill>
                  <a:srgbClr val="F70000"/>
                </a:solidFill>
                <a:latin typeface="+mn-lt"/>
                <a:ea typeface="+mn-ea"/>
                <a:cs typeface="+mn-ea"/>
                <a:sym typeface="+mn-lt"/>
              </a:rPr>
              <a:t>工作计划</a:t>
            </a:r>
            <a:endParaRPr lang="en-US" altLang="zh-CN" sz="1600" b="1" dirty="0">
              <a:solidFill>
                <a:srgbClr val="F7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11854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5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5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5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5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7" presetClass="emph" presetSubtype="0" fill="remove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7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8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7" presetClass="emph" presetSubtype="0" fill="remove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250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2" dur="250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3" dur="250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250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7" presetClass="emph" presetSubtype="0" fill="remove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250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7" dur="250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8" dur="250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250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7" presetClass="emph" presetSubtype="0" fill="remove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250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2" dur="250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3" dur="250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250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7" presetClass="emph" presetSubtype="0" fill="remove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7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8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7" presetClass="emph" presetSubtype="0" fill="remove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1" dur="25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2" dur="25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3" dur="25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25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7" presetClass="emph" presetSubtype="0" fill="remove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6" dur="25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7" dur="25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8" dur="25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25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7" presetClass="emph" presetSubtype="0" fill="remove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25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2" dur="25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3" dur="25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25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7" presetClass="emph" presetSubtype="0" fill="remove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7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8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7" presetClass="emph" presetSubtype="0" fill="remove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2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3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7" presetClass="emph" presetSubtype="0" fill="remove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7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8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/>
      <p:bldP spid="132" grpId="0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5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圆角矩形 72"/>
          <p:cNvSpPr/>
          <p:nvPr/>
        </p:nvSpPr>
        <p:spPr>
          <a:xfrm>
            <a:off x="2876173" y="2953662"/>
            <a:ext cx="4293370" cy="45719"/>
          </a:xfrm>
          <a:prstGeom prst="roundRect">
            <a:avLst>
              <a:gd name="adj" fmla="val 7843"/>
            </a:avLst>
          </a:prstGeom>
          <a:solidFill>
            <a:srgbClr val="FF0000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139700" dist="50800" dir="2700000" sx="97000" sy="97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E87071">
                  <a:alpha val="99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232013" y="2040685"/>
            <a:ext cx="403187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5000" b="1" dirty="0">
                <a:solidFill>
                  <a:schemeClr val="tx1">
                    <a:alpha val="91000"/>
                  </a:schemeClr>
                </a:solidFill>
                <a:cs typeface="+mn-ea"/>
                <a:sym typeface="+mn-lt"/>
              </a:rPr>
              <a:t>季</a:t>
            </a:r>
            <a:r>
              <a:rPr lang="zh-CN" altLang="en-US" sz="5000" b="1" dirty="0">
                <a:solidFill>
                  <a:schemeClr val="tx1">
                    <a:alpha val="91000"/>
                  </a:schemeClr>
                </a:solidFill>
                <a:cs typeface="+mn-ea"/>
                <a:sym typeface="+mn-lt"/>
              </a:rPr>
              <a:t>度工作概述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1AF23E4-A169-433A-A240-960A5796A2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9" y="745514"/>
            <a:ext cx="2160534" cy="264436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114786" y="1983383"/>
            <a:ext cx="11739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0">
                <a:solidFill>
                  <a:schemeClr val="accent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sz="6000" dirty="0">
                <a:solidFill>
                  <a:srgbClr val="F70000"/>
                </a:solidFill>
                <a:latin typeface="+mn-lt"/>
                <a:cs typeface="+mn-ea"/>
                <a:sym typeface="+mn-lt"/>
              </a:rPr>
              <a:t>01</a:t>
            </a:r>
            <a:endParaRPr lang="zh-CN" altLang="en-US" sz="6000" dirty="0">
              <a:solidFill>
                <a:srgbClr val="F70000"/>
              </a:solidFill>
              <a:latin typeface="+mn-lt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98784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33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5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Hans" altLang="en-US" sz="1800" b="1" dirty="0">
                <a:solidFill>
                  <a:srgbClr val="F45159"/>
                </a:solidFill>
                <a:cs typeface="+mn-ea"/>
                <a:sym typeface="+mn-lt"/>
              </a:rPr>
              <a:t>第一季</a:t>
            </a:r>
            <a:r>
              <a:rPr lang="zh-CN" altLang="en-US" sz="1800" b="1" dirty="0">
                <a:solidFill>
                  <a:srgbClr val="F45159"/>
                </a:solidFill>
                <a:cs typeface="+mn-ea"/>
                <a:sym typeface="+mn-lt"/>
              </a:rPr>
              <a:t>度工作完成概述</a:t>
            </a:r>
          </a:p>
        </p:txBody>
      </p:sp>
      <p:sp>
        <p:nvSpPr>
          <p:cNvPr id="104" name="燕尾形 103"/>
          <p:cNvSpPr/>
          <p:nvPr/>
        </p:nvSpPr>
        <p:spPr>
          <a:xfrm rot="5400000">
            <a:off x="1375058" y="1978298"/>
            <a:ext cx="269960" cy="431936"/>
          </a:xfrm>
          <a:prstGeom prst="chevr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105" name="直接连接符 104"/>
          <p:cNvCxnSpPr/>
          <p:nvPr/>
        </p:nvCxnSpPr>
        <p:spPr>
          <a:xfrm>
            <a:off x="1510038" y="2410233"/>
            <a:ext cx="272659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矩形 105"/>
          <p:cNvSpPr/>
          <p:nvPr/>
        </p:nvSpPr>
        <p:spPr>
          <a:xfrm>
            <a:off x="1762721" y="1588346"/>
            <a:ext cx="1408027" cy="323141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日常管理工作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7" name="矩形 47"/>
          <p:cNvSpPr>
            <a:spLocks noChangeArrowheads="1"/>
          </p:cNvSpPr>
          <p:nvPr/>
        </p:nvSpPr>
        <p:spPr bwMode="auto">
          <a:xfrm>
            <a:off x="1753002" y="1899318"/>
            <a:ext cx="2483629" cy="6330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Hans" altLang="en-U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协助定制公司管理制度</a:t>
            </a:r>
            <a:endParaRPr lang="en-US" altLang="zh-Hans" sz="1050" dirty="0">
              <a:solidFill>
                <a:srgbClr val="333333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Hans" altLang="en-U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协助制度</a:t>
            </a:r>
            <a:r>
              <a:rPr lang="en-US" altLang="zh-Han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KPI</a:t>
            </a:r>
            <a:r>
              <a:rPr lang="zh-Hans" altLang="en-U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绩效制度</a:t>
            </a:r>
            <a:endParaRPr lang="en-US" altLang="zh-Hans" sz="1050" dirty="0">
              <a:solidFill>
                <a:srgbClr val="333333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endParaRPr lang="zh-CN" altLang="en-US" sz="1050" dirty="0">
              <a:solidFill>
                <a:srgbClr val="33333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8" name="燕尾形 107"/>
          <p:cNvSpPr/>
          <p:nvPr/>
        </p:nvSpPr>
        <p:spPr>
          <a:xfrm rot="5400000">
            <a:off x="1375058" y="3004145"/>
            <a:ext cx="269960" cy="431936"/>
          </a:xfrm>
          <a:prstGeom prst="chevron">
            <a:avLst/>
          </a:prstGeom>
          <a:solidFill>
            <a:srgbClr val="E6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109" name="直接连接符 108"/>
          <p:cNvCxnSpPr/>
          <p:nvPr/>
        </p:nvCxnSpPr>
        <p:spPr>
          <a:xfrm>
            <a:off x="1510038" y="3436080"/>
            <a:ext cx="272659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矩形 109"/>
          <p:cNvSpPr/>
          <p:nvPr/>
        </p:nvSpPr>
        <p:spPr>
          <a:xfrm>
            <a:off x="1762721" y="2614193"/>
            <a:ext cx="1456117" cy="323141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售前技术支持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1" name="矩形 47"/>
          <p:cNvSpPr>
            <a:spLocks noChangeArrowheads="1"/>
          </p:cNvSpPr>
          <p:nvPr/>
        </p:nvSpPr>
        <p:spPr bwMode="auto">
          <a:xfrm>
            <a:off x="1753002" y="2925165"/>
            <a:ext cx="2483629" cy="439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Hans" altLang="en-U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平均每天</a:t>
            </a:r>
            <a:r>
              <a:rPr lang="en-US" altLang="zh-Han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4</a:t>
            </a:r>
            <a:r>
              <a:rPr lang="zh-Hans" altLang="en-U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个电话需求支持</a:t>
            </a:r>
            <a:endParaRPr lang="en-US" altLang="zh-Hans" sz="1050" dirty="0">
              <a:solidFill>
                <a:srgbClr val="333333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Hans" altLang="en-U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现场出差</a:t>
            </a:r>
            <a:r>
              <a:rPr lang="en-US" altLang="zh-Han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10</a:t>
            </a:r>
            <a:r>
              <a:rPr lang="zh-Hans" altLang="en-U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次以上</a:t>
            </a:r>
            <a:endParaRPr lang="zh-CN" altLang="en-US" sz="1050" dirty="0">
              <a:solidFill>
                <a:srgbClr val="33333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2" name="燕尾形 111"/>
          <p:cNvSpPr/>
          <p:nvPr/>
        </p:nvSpPr>
        <p:spPr>
          <a:xfrm rot="5400000">
            <a:off x="1375058" y="4083983"/>
            <a:ext cx="269960" cy="431936"/>
          </a:xfrm>
          <a:prstGeom prst="chevr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113" name="直接连接符 112"/>
          <p:cNvCxnSpPr/>
          <p:nvPr/>
        </p:nvCxnSpPr>
        <p:spPr>
          <a:xfrm>
            <a:off x="1510038" y="4515919"/>
            <a:ext cx="272659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矩形 113"/>
          <p:cNvSpPr/>
          <p:nvPr/>
        </p:nvSpPr>
        <p:spPr>
          <a:xfrm>
            <a:off x="1762721" y="3694032"/>
            <a:ext cx="984835" cy="323141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团队建设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5" name="矩形 47"/>
          <p:cNvSpPr>
            <a:spLocks noChangeArrowheads="1"/>
          </p:cNvSpPr>
          <p:nvPr/>
        </p:nvSpPr>
        <p:spPr bwMode="auto">
          <a:xfrm>
            <a:off x="1753002" y="4005004"/>
            <a:ext cx="2483629" cy="439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Hans" altLang="en-U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项目总结复盘</a:t>
            </a:r>
            <a:endParaRPr lang="en-US" altLang="zh-Hans" sz="1050" dirty="0">
              <a:solidFill>
                <a:srgbClr val="333333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Hans" altLang="en-US" sz="1050" dirty="0">
                <a:solidFill>
                  <a:srgbClr val="333333"/>
                </a:solidFill>
                <a:latin typeface="+mn-lt"/>
                <a:ea typeface="+mn-ea"/>
                <a:cs typeface="+mn-ea"/>
                <a:sym typeface="+mn-lt"/>
              </a:rPr>
              <a:t>团队协作</a:t>
            </a:r>
            <a:endParaRPr lang="zh-CN" altLang="en-US" sz="1050" dirty="0">
              <a:solidFill>
                <a:srgbClr val="333333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16" name="图片 115">
            <a:extLst>
              <a:ext uri="{FF2B5EF4-FFF2-40B4-BE49-F238E27FC236}">
                <a16:creationId xmlns:a16="http://schemas.microsoft.com/office/drawing/2014/main" id="{425AE80A-D5AF-4882-83F7-F50AE88B35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140" y="1019504"/>
            <a:ext cx="3771529" cy="394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98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4" grpId="0" animBg="1"/>
      <p:bldP spid="106" grpId="0"/>
      <p:bldP spid="107" grpId="0"/>
      <p:bldP spid="108" grpId="0" animBg="1"/>
      <p:bldP spid="110" grpId="0"/>
      <p:bldP spid="111" grpId="0"/>
      <p:bldP spid="112" grpId="0" animBg="1"/>
      <p:bldP spid="114" grpId="0"/>
      <p:bldP spid="1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圆角矩形 72"/>
          <p:cNvSpPr/>
          <p:nvPr/>
        </p:nvSpPr>
        <p:spPr>
          <a:xfrm>
            <a:off x="2876173" y="2953662"/>
            <a:ext cx="4293370" cy="45719"/>
          </a:xfrm>
          <a:prstGeom prst="roundRect">
            <a:avLst>
              <a:gd name="adj" fmla="val 7843"/>
            </a:avLst>
          </a:prstGeom>
          <a:solidFill>
            <a:srgbClr val="FF0000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139700" dist="50800" dir="2700000" sx="97000" sy="97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E87071">
                  <a:alpha val="99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232013" y="2040685"/>
            <a:ext cx="403187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" b="1" dirty="0">
                <a:solidFill>
                  <a:schemeClr val="tx1">
                    <a:alpha val="91000"/>
                  </a:schemeClr>
                </a:solidFill>
                <a:cs typeface="+mn-ea"/>
                <a:sym typeface="+mn-lt"/>
              </a:rPr>
              <a:t>工作问题不足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1AF23E4-A169-433A-A240-960A5796A2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9" y="745514"/>
            <a:ext cx="2160534" cy="264436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114786" y="1983383"/>
            <a:ext cx="11739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0">
                <a:solidFill>
                  <a:schemeClr val="accent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sz="6000" dirty="0">
                <a:solidFill>
                  <a:srgbClr val="F70000"/>
                </a:solidFill>
                <a:latin typeface="+mn-lt"/>
                <a:cs typeface="+mn-ea"/>
                <a:sym typeface="+mn-lt"/>
              </a:rPr>
              <a:t>0</a:t>
            </a:r>
            <a:r>
              <a:rPr lang="en-US" altLang="zh-Hans" sz="6000" dirty="0">
                <a:solidFill>
                  <a:srgbClr val="F70000"/>
                </a:solidFill>
                <a:latin typeface="+mn-lt"/>
                <a:cs typeface="+mn-ea"/>
                <a:sym typeface="+mn-lt"/>
              </a:rPr>
              <a:t>2</a:t>
            </a:r>
            <a:endParaRPr lang="zh-CN" altLang="en-US" sz="6000" dirty="0">
              <a:solidFill>
                <a:srgbClr val="F70000"/>
              </a:solidFill>
              <a:latin typeface="+mn-lt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1026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33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圆角矩形 3">
            <a:extLst>
              <a:ext uri="{FF2B5EF4-FFF2-40B4-BE49-F238E27FC236}">
                <a16:creationId xmlns:a16="http://schemas.microsoft.com/office/drawing/2014/main" id="{021CC3A8-BFA9-4BA6-B336-9005BF4CBAF5}"/>
              </a:ext>
            </a:extLst>
          </p:cNvPr>
          <p:cNvSpPr/>
          <p:nvPr/>
        </p:nvSpPr>
        <p:spPr>
          <a:xfrm>
            <a:off x="2780155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Hans" altLang="en-US" sz="1800" b="1" dirty="0">
                <a:solidFill>
                  <a:srgbClr val="F45159"/>
                </a:solidFill>
                <a:cs typeface="+mn-ea"/>
                <a:sym typeface="+mn-lt"/>
              </a:rPr>
              <a:t>工作上的</a:t>
            </a:r>
            <a:r>
              <a:rPr lang="zh-CN" altLang="en-US" sz="1800" b="1" dirty="0">
                <a:solidFill>
                  <a:srgbClr val="F45159"/>
                </a:solidFill>
                <a:cs typeface="+mn-ea"/>
                <a:sym typeface="+mn-lt"/>
              </a:rPr>
              <a:t>不足</a:t>
            </a:r>
          </a:p>
        </p:txBody>
      </p:sp>
      <p:sp>
        <p:nvSpPr>
          <p:cNvPr id="166" name="TextBox 81">
            <a:extLst>
              <a:ext uri="{FF2B5EF4-FFF2-40B4-BE49-F238E27FC236}">
                <a16:creationId xmlns:a16="http://schemas.microsoft.com/office/drawing/2014/main" id="{0A016FE2-32F8-4D3C-847E-764DD8BFE8B6}"/>
              </a:ext>
            </a:extLst>
          </p:cNvPr>
          <p:cNvSpPr txBox="1"/>
          <p:nvPr/>
        </p:nvSpPr>
        <p:spPr>
          <a:xfrm>
            <a:off x="546691" y="1897418"/>
            <a:ext cx="29523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在进行每一项工作之前，认真分析工作内容，对于工作中可能出现的一些疑问，要先做好应对措施。另外对于工作中出现的问题要及时总结。</a:t>
            </a:r>
            <a:endParaRPr lang="en-US" altLang="zh-CN" sz="11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8" name="TextBox 18">
            <a:extLst>
              <a:ext uri="{FF2B5EF4-FFF2-40B4-BE49-F238E27FC236}">
                <a16:creationId xmlns:a16="http://schemas.microsoft.com/office/drawing/2014/main" id="{A88E02E5-00B4-4114-867C-26F7833185BB}"/>
              </a:ext>
            </a:extLst>
          </p:cNvPr>
          <p:cNvSpPr txBox="1"/>
          <p:nvPr/>
        </p:nvSpPr>
        <p:spPr>
          <a:xfrm>
            <a:off x="5466345" y="1968397"/>
            <a:ext cx="2918596" cy="949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1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工作中出现的问题，归根结底还是因为对相关领域知识的了解不足导致的。因此平日要更多地注重业务知识的积累，多看多听多想。</a:t>
            </a:r>
            <a:endParaRPr lang="en-US" altLang="zh-CN" sz="11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30000"/>
              </a:lnSpc>
              <a:defRPr/>
            </a:pPr>
            <a:endParaRPr lang="zh-CN" altLang="en-US" sz="11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69" name="TextBox 20">
            <a:extLst>
              <a:ext uri="{FF2B5EF4-FFF2-40B4-BE49-F238E27FC236}">
                <a16:creationId xmlns:a16="http://schemas.microsoft.com/office/drawing/2014/main" id="{8E247310-6708-4720-A9FD-35D8A34A860D}"/>
              </a:ext>
            </a:extLst>
          </p:cNvPr>
          <p:cNvSpPr txBox="1"/>
          <p:nvPr/>
        </p:nvSpPr>
        <p:spPr>
          <a:xfrm>
            <a:off x="5466345" y="3730561"/>
            <a:ext cx="2910400" cy="1169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30000"/>
              </a:lnSpc>
              <a:defRPr/>
            </a:pPr>
            <a:r>
              <a:rPr lang="zh-CN" altLang="en-US" sz="1100" dirty="0">
                <a:solidFill>
                  <a:srgbClr val="000000"/>
                </a:solidFill>
                <a:sym typeface="微软雅黑" panose="020B0503020204020204" pitchFamily="34" charset="-122"/>
              </a:rPr>
              <a:t>提高工作效率，在有效的时间内用最有效的方式工作，同时不懂的地方要更多地虚心请教同事，细心查阅资料，保证工作的顺利进行</a:t>
            </a:r>
            <a:endParaRPr lang="zh-CN" altLang="en-US" sz="1100" dirty="0">
              <a:solidFill>
                <a:prstClr val="black"/>
              </a:solidFill>
              <a:cs typeface="+mn-ea"/>
              <a:sym typeface="+mn-lt"/>
            </a:endParaRPr>
          </a:p>
          <a:p>
            <a:pPr>
              <a:lnSpc>
                <a:spcPct val="130000"/>
              </a:lnSpc>
              <a:defRPr/>
            </a:pPr>
            <a:endParaRPr lang="zh-CN" altLang="en-US" sz="1100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0" name="TextBox 82">
            <a:extLst>
              <a:ext uri="{FF2B5EF4-FFF2-40B4-BE49-F238E27FC236}">
                <a16:creationId xmlns:a16="http://schemas.microsoft.com/office/drawing/2014/main" id="{5C02E8F8-7700-420A-9347-A09C9F5E9DFA}"/>
              </a:ext>
            </a:extLst>
          </p:cNvPr>
          <p:cNvSpPr txBox="1"/>
          <p:nvPr/>
        </p:nvSpPr>
        <p:spPr>
          <a:xfrm>
            <a:off x="546691" y="3730561"/>
            <a:ext cx="2952328" cy="950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1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积极主动地完成交代下来的工作，并且当交代下来的工作完成时，应该主动询问是否有其他的需要，并主动地进行业务知识的学习与完善</a:t>
            </a:r>
            <a:endParaRPr lang="zh-CN" altLang="en-US" sz="1100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grpSp>
        <p:nvGrpSpPr>
          <p:cNvPr id="171" name="组合 170">
            <a:extLst>
              <a:ext uri="{FF2B5EF4-FFF2-40B4-BE49-F238E27FC236}">
                <a16:creationId xmlns:a16="http://schemas.microsoft.com/office/drawing/2014/main" id="{3C1EDEE9-7233-499A-8F5E-F80330728605}"/>
              </a:ext>
            </a:extLst>
          </p:cNvPr>
          <p:cNvGrpSpPr/>
          <p:nvPr/>
        </p:nvGrpSpPr>
        <p:grpSpPr>
          <a:xfrm>
            <a:off x="3635896" y="2082565"/>
            <a:ext cx="1458024" cy="1458024"/>
            <a:chOff x="792868" y="618113"/>
            <a:chExt cx="1314008" cy="1314008"/>
          </a:xfrm>
        </p:grpSpPr>
        <p:grpSp>
          <p:nvGrpSpPr>
            <p:cNvPr id="172" name="组合 171">
              <a:extLst>
                <a:ext uri="{FF2B5EF4-FFF2-40B4-BE49-F238E27FC236}">
                  <a16:creationId xmlns:a16="http://schemas.microsoft.com/office/drawing/2014/main" id="{6B4D1AFA-C31E-4221-9603-11EEA4678358}"/>
                </a:ext>
              </a:extLst>
            </p:cNvPr>
            <p:cNvGrpSpPr/>
            <p:nvPr/>
          </p:nvGrpSpPr>
          <p:grpSpPr>
            <a:xfrm>
              <a:off x="792868" y="618113"/>
              <a:ext cx="1314008" cy="131400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74" name="同心圆 28">
                <a:extLst>
                  <a:ext uri="{FF2B5EF4-FFF2-40B4-BE49-F238E27FC236}">
                    <a16:creationId xmlns:a16="http://schemas.microsoft.com/office/drawing/2014/main" id="{F42DB33F-B71E-4797-800B-8F622CE15827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5" name="椭圆 174">
                <a:extLst>
                  <a:ext uri="{FF2B5EF4-FFF2-40B4-BE49-F238E27FC236}">
                    <a16:creationId xmlns:a16="http://schemas.microsoft.com/office/drawing/2014/main" id="{CE770BF0-6AF7-4AD6-9D99-C3556436C551}"/>
                  </a:ext>
                </a:extLst>
              </p:cNvPr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73" name="椭圆 172">
              <a:extLst>
                <a:ext uri="{FF2B5EF4-FFF2-40B4-BE49-F238E27FC236}">
                  <a16:creationId xmlns:a16="http://schemas.microsoft.com/office/drawing/2014/main" id="{AFEBFF73-5F1E-47A1-B2FE-E0868897D6DD}"/>
                </a:ext>
              </a:extLst>
            </p:cNvPr>
            <p:cNvSpPr/>
            <p:nvPr/>
          </p:nvSpPr>
          <p:spPr>
            <a:xfrm>
              <a:off x="859391" y="680166"/>
              <a:ext cx="1188000" cy="1188000"/>
            </a:xfrm>
            <a:prstGeom prst="ellipse">
              <a:avLst/>
            </a:prstGeom>
            <a:blipFill dpi="0" rotWithShape="1">
              <a:blip r:embed="rId3"/>
              <a:srcRect/>
              <a:stretch>
                <a:fillRect l="-5000" r="-50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3" name="组合 182">
            <a:extLst>
              <a:ext uri="{FF2B5EF4-FFF2-40B4-BE49-F238E27FC236}">
                <a16:creationId xmlns:a16="http://schemas.microsoft.com/office/drawing/2014/main" id="{655C514B-D8BE-4DAA-9229-7673F31A62F7}"/>
              </a:ext>
            </a:extLst>
          </p:cNvPr>
          <p:cNvGrpSpPr/>
          <p:nvPr/>
        </p:nvGrpSpPr>
        <p:grpSpPr>
          <a:xfrm>
            <a:off x="816378" y="1481921"/>
            <a:ext cx="2075976" cy="649913"/>
            <a:chOff x="1703707" y="2072537"/>
            <a:chExt cx="2767968" cy="866548"/>
          </a:xfrm>
        </p:grpSpPr>
        <p:sp>
          <p:nvSpPr>
            <p:cNvPr id="184" name="文本框 183">
              <a:extLst>
                <a:ext uri="{FF2B5EF4-FFF2-40B4-BE49-F238E27FC236}">
                  <a16:creationId xmlns:a16="http://schemas.microsoft.com/office/drawing/2014/main" id="{6297C321-6581-4A5A-9C6F-94176FB37CD7}"/>
                </a:ext>
              </a:extLst>
            </p:cNvPr>
            <p:cNvSpPr txBox="1"/>
            <p:nvPr/>
          </p:nvSpPr>
          <p:spPr>
            <a:xfrm>
              <a:off x="1703707" y="2072537"/>
              <a:ext cx="1030515" cy="553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01</a:t>
              </a:r>
              <a:endParaRPr lang="zh-CN" altLang="en-US" sz="2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5" name="文本框 184">
              <a:extLst>
                <a:ext uri="{FF2B5EF4-FFF2-40B4-BE49-F238E27FC236}">
                  <a16:creationId xmlns:a16="http://schemas.microsoft.com/office/drawing/2014/main" id="{F38006D3-2749-4EFA-8408-EBF520106641}"/>
                </a:ext>
              </a:extLst>
            </p:cNvPr>
            <p:cNvSpPr txBox="1"/>
            <p:nvPr/>
          </p:nvSpPr>
          <p:spPr>
            <a:xfrm>
              <a:off x="2385682" y="2077312"/>
              <a:ext cx="2085993" cy="861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思考</a:t>
              </a:r>
              <a:endPara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endPara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6" name="组合 185">
            <a:extLst>
              <a:ext uri="{FF2B5EF4-FFF2-40B4-BE49-F238E27FC236}">
                <a16:creationId xmlns:a16="http://schemas.microsoft.com/office/drawing/2014/main" id="{722F2265-1A9F-42C6-9E7F-F2F864A2C5B8}"/>
              </a:ext>
            </a:extLst>
          </p:cNvPr>
          <p:cNvGrpSpPr/>
          <p:nvPr/>
        </p:nvGrpSpPr>
        <p:grpSpPr>
          <a:xfrm>
            <a:off x="5883557" y="1552899"/>
            <a:ext cx="2075976" cy="415498"/>
            <a:chOff x="1703707" y="2072537"/>
            <a:chExt cx="2767968" cy="553996"/>
          </a:xfrm>
        </p:grpSpPr>
        <p:sp>
          <p:nvSpPr>
            <p:cNvPr id="187" name="文本框 186">
              <a:extLst>
                <a:ext uri="{FF2B5EF4-FFF2-40B4-BE49-F238E27FC236}">
                  <a16:creationId xmlns:a16="http://schemas.microsoft.com/office/drawing/2014/main" id="{6CA82B4D-B889-4F1B-86C7-26AE0DCABC4E}"/>
                </a:ext>
              </a:extLst>
            </p:cNvPr>
            <p:cNvSpPr txBox="1"/>
            <p:nvPr/>
          </p:nvSpPr>
          <p:spPr>
            <a:xfrm>
              <a:off x="1703707" y="2072537"/>
              <a:ext cx="1030515" cy="553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02</a:t>
              </a:r>
              <a:endParaRPr lang="zh-CN" altLang="en-US" sz="2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8" name="文本框 187">
              <a:extLst>
                <a:ext uri="{FF2B5EF4-FFF2-40B4-BE49-F238E27FC236}">
                  <a16:creationId xmlns:a16="http://schemas.microsoft.com/office/drawing/2014/main" id="{4549415B-4F3A-4081-95D0-A1B9CC0566A7}"/>
                </a:ext>
              </a:extLst>
            </p:cNvPr>
            <p:cNvSpPr txBox="1"/>
            <p:nvPr/>
          </p:nvSpPr>
          <p:spPr>
            <a:xfrm>
              <a:off x="2385682" y="2077312"/>
              <a:ext cx="2085993" cy="492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业务知识</a:t>
              </a:r>
            </a:p>
          </p:txBody>
        </p:sp>
      </p:grpSp>
      <p:grpSp>
        <p:nvGrpSpPr>
          <p:cNvPr id="189" name="组合 188">
            <a:extLst>
              <a:ext uri="{FF2B5EF4-FFF2-40B4-BE49-F238E27FC236}">
                <a16:creationId xmlns:a16="http://schemas.microsoft.com/office/drawing/2014/main" id="{6FA27655-AD35-43B3-84C7-FFD062531419}"/>
              </a:ext>
            </a:extLst>
          </p:cNvPr>
          <p:cNvGrpSpPr/>
          <p:nvPr/>
        </p:nvGrpSpPr>
        <p:grpSpPr>
          <a:xfrm>
            <a:off x="5883557" y="3301018"/>
            <a:ext cx="2075976" cy="415498"/>
            <a:chOff x="1703707" y="2072537"/>
            <a:chExt cx="2767968" cy="553996"/>
          </a:xfrm>
        </p:grpSpPr>
        <p:sp>
          <p:nvSpPr>
            <p:cNvPr id="190" name="文本框 189">
              <a:extLst>
                <a:ext uri="{FF2B5EF4-FFF2-40B4-BE49-F238E27FC236}">
                  <a16:creationId xmlns:a16="http://schemas.microsoft.com/office/drawing/2014/main" id="{3BEAC12D-1110-4513-9B77-9D805BD164C7}"/>
                </a:ext>
              </a:extLst>
            </p:cNvPr>
            <p:cNvSpPr txBox="1"/>
            <p:nvPr/>
          </p:nvSpPr>
          <p:spPr>
            <a:xfrm>
              <a:off x="1703707" y="2072537"/>
              <a:ext cx="1030515" cy="553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04</a:t>
              </a:r>
              <a:endParaRPr lang="zh-CN" altLang="en-US" sz="2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1" name="文本框 190">
              <a:extLst>
                <a:ext uri="{FF2B5EF4-FFF2-40B4-BE49-F238E27FC236}">
                  <a16:creationId xmlns:a16="http://schemas.microsoft.com/office/drawing/2014/main" id="{B23134E6-2E08-4BD2-BDF0-82724486E276}"/>
                </a:ext>
              </a:extLst>
            </p:cNvPr>
            <p:cNvSpPr txBox="1"/>
            <p:nvPr/>
          </p:nvSpPr>
          <p:spPr>
            <a:xfrm>
              <a:off x="2385682" y="2077312"/>
              <a:ext cx="2085993" cy="492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Hans" alt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质量</a:t>
              </a:r>
              <a:endPara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92" name="组合 191">
            <a:extLst>
              <a:ext uri="{FF2B5EF4-FFF2-40B4-BE49-F238E27FC236}">
                <a16:creationId xmlns:a16="http://schemas.microsoft.com/office/drawing/2014/main" id="{F6023C92-E3CD-4080-8630-AA8C42FE170A}"/>
              </a:ext>
            </a:extLst>
          </p:cNvPr>
          <p:cNvGrpSpPr/>
          <p:nvPr/>
        </p:nvGrpSpPr>
        <p:grpSpPr>
          <a:xfrm>
            <a:off x="816378" y="3261875"/>
            <a:ext cx="2075976" cy="415498"/>
            <a:chOff x="1703707" y="2072537"/>
            <a:chExt cx="2767968" cy="553996"/>
          </a:xfrm>
        </p:grpSpPr>
        <p:sp>
          <p:nvSpPr>
            <p:cNvPr id="193" name="文本框 192">
              <a:extLst>
                <a:ext uri="{FF2B5EF4-FFF2-40B4-BE49-F238E27FC236}">
                  <a16:creationId xmlns:a16="http://schemas.microsoft.com/office/drawing/2014/main" id="{6432995C-8453-493A-A6B6-15A42C0F66FC}"/>
                </a:ext>
              </a:extLst>
            </p:cNvPr>
            <p:cNvSpPr txBox="1"/>
            <p:nvPr/>
          </p:nvSpPr>
          <p:spPr>
            <a:xfrm>
              <a:off x="1703707" y="2072537"/>
              <a:ext cx="1030515" cy="553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03</a:t>
              </a:r>
              <a:endParaRPr lang="zh-CN" altLang="en-US" sz="2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4" name="文本框 193">
              <a:extLst>
                <a:ext uri="{FF2B5EF4-FFF2-40B4-BE49-F238E27FC236}">
                  <a16:creationId xmlns:a16="http://schemas.microsoft.com/office/drawing/2014/main" id="{DAC699A0-6FAE-4731-832A-A8C0AE143DEF}"/>
                </a:ext>
              </a:extLst>
            </p:cNvPr>
            <p:cNvSpPr txBox="1"/>
            <p:nvPr/>
          </p:nvSpPr>
          <p:spPr>
            <a:xfrm>
              <a:off x="2385682" y="2077312"/>
              <a:ext cx="2085993" cy="492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主动性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69909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780155" y="339091"/>
            <a:ext cx="3583687" cy="49462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rgbClr val="F45159"/>
                </a:solidFill>
                <a:cs typeface="+mn-ea"/>
                <a:sym typeface="+mn-lt"/>
              </a:rPr>
              <a:t>具体改善方法</a:t>
            </a:r>
          </a:p>
        </p:txBody>
      </p:sp>
      <p:sp>
        <p:nvSpPr>
          <p:cNvPr id="48" name="泪滴形 47">
            <a:extLst>
              <a:ext uri="{FF2B5EF4-FFF2-40B4-BE49-F238E27FC236}">
                <a16:creationId xmlns:a16="http://schemas.microsoft.com/office/drawing/2014/main" id="{30CED385-554D-43F1-81FC-30C28B6A8F00}"/>
              </a:ext>
            </a:extLst>
          </p:cNvPr>
          <p:cNvSpPr/>
          <p:nvPr/>
        </p:nvSpPr>
        <p:spPr>
          <a:xfrm>
            <a:off x="1461030" y="1014856"/>
            <a:ext cx="736600" cy="736600"/>
          </a:xfrm>
          <a:prstGeom prst="teardrop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9113C1D6-4941-4CE0-9DE5-0532F59499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3461" y="1191638"/>
            <a:ext cx="779462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200" dirty="0">
                <a:solidFill>
                  <a:srgbClr val="FFFFFF"/>
                </a:solidFill>
                <a:cs typeface="+mn-ea"/>
                <a:sym typeface="+mn-lt"/>
              </a:rPr>
              <a:t>传播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8A141E8C-1800-4BBA-9D97-A9C427FA19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6205" y="1215072"/>
            <a:ext cx="6418262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传播公司良好形象，促进企业健康发展；</a:t>
            </a:r>
          </a:p>
        </p:txBody>
      </p:sp>
      <p:sp>
        <p:nvSpPr>
          <p:cNvPr id="60" name="泪滴形 59">
            <a:extLst>
              <a:ext uri="{FF2B5EF4-FFF2-40B4-BE49-F238E27FC236}">
                <a16:creationId xmlns:a16="http://schemas.microsoft.com/office/drawing/2014/main" id="{5FE42135-7C4F-4CCF-9409-F31C4898D6A1}"/>
              </a:ext>
            </a:extLst>
          </p:cNvPr>
          <p:cNvSpPr/>
          <p:nvPr/>
        </p:nvSpPr>
        <p:spPr>
          <a:xfrm>
            <a:off x="1850498" y="1856495"/>
            <a:ext cx="738187" cy="736600"/>
          </a:xfrm>
          <a:prstGeom prst="teardrop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3AB358A0-4F3A-400F-8949-A0F6D9D170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4785" y="1981907"/>
            <a:ext cx="78105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200" dirty="0">
                <a:solidFill>
                  <a:srgbClr val="FFFFFF"/>
                </a:solidFill>
                <a:cs typeface="+mn-ea"/>
                <a:sym typeface="+mn-lt"/>
              </a:rPr>
              <a:t>提升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CC6610C7-BFF1-434A-8D85-215BBEAAC1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7361" y="1935555"/>
            <a:ext cx="4501091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通过活动邀请知名企业家为广大员工讲授工作能力提升方面的知识，为员工自身发展，提升员工素质；</a:t>
            </a:r>
          </a:p>
        </p:txBody>
      </p:sp>
      <p:sp>
        <p:nvSpPr>
          <p:cNvPr id="63" name="泪滴形 62">
            <a:extLst>
              <a:ext uri="{FF2B5EF4-FFF2-40B4-BE49-F238E27FC236}">
                <a16:creationId xmlns:a16="http://schemas.microsoft.com/office/drawing/2014/main" id="{AE43F11A-79C2-4C48-85DC-52509F119265}"/>
              </a:ext>
            </a:extLst>
          </p:cNvPr>
          <p:cNvSpPr/>
          <p:nvPr/>
        </p:nvSpPr>
        <p:spPr>
          <a:xfrm>
            <a:off x="2183342" y="2684705"/>
            <a:ext cx="736600" cy="738187"/>
          </a:xfrm>
          <a:prstGeom prst="teardrop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ADF6CFE4-E756-461B-A47D-5CB2ACD7D8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7630" y="2811705"/>
            <a:ext cx="779462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200" dirty="0">
                <a:solidFill>
                  <a:srgbClr val="FFFFFF"/>
                </a:solidFill>
                <a:cs typeface="+mn-ea"/>
                <a:sym typeface="+mn-lt"/>
              </a:rPr>
              <a:t>激励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C85EFCBC-2BF2-4C8C-A6D3-BA022C4E2D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7933" y="2872999"/>
            <a:ext cx="6418262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表彰先进，鼓舞士气，展示宏图，构筑梦想，再创佳绩；</a:t>
            </a:r>
          </a:p>
        </p:txBody>
      </p:sp>
      <p:sp>
        <p:nvSpPr>
          <p:cNvPr id="67" name="泪滴形 66">
            <a:extLst>
              <a:ext uri="{FF2B5EF4-FFF2-40B4-BE49-F238E27FC236}">
                <a16:creationId xmlns:a16="http://schemas.microsoft.com/office/drawing/2014/main" id="{36B93C5E-179B-4AF8-909F-9F24033B2B7C}"/>
              </a:ext>
            </a:extLst>
          </p:cNvPr>
          <p:cNvSpPr/>
          <p:nvPr/>
        </p:nvSpPr>
        <p:spPr>
          <a:xfrm>
            <a:off x="2588685" y="3452495"/>
            <a:ext cx="738187" cy="736600"/>
          </a:xfrm>
          <a:prstGeom prst="teardrop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30A3CCA3-E28E-4102-9AEC-D270D5DFBE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1914" y="3557556"/>
            <a:ext cx="78105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200" dirty="0">
                <a:solidFill>
                  <a:srgbClr val="FFFFFF"/>
                </a:solidFill>
                <a:cs typeface="+mn-ea"/>
                <a:sym typeface="+mn-lt"/>
              </a:rPr>
              <a:t>增强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D06434F0-2E99-4618-9C58-39A42FFA4D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6193" y="3509062"/>
            <a:ext cx="4643966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团队合作精神，内部凝聚力，调动员工积极性，使其充分感受企业的关怀与关爱，使公司员工有一种家的感觉；</a:t>
            </a:r>
          </a:p>
        </p:txBody>
      </p:sp>
      <p:sp>
        <p:nvSpPr>
          <p:cNvPr id="70" name="泪滴形 69">
            <a:extLst>
              <a:ext uri="{FF2B5EF4-FFF2-40B4-BE49-F238E27FC236}">
                <a16:creationId xmlns:a16="http://schemas.microsoft.com/office/drawing/2014/main" id="{9B713FE9-BC48-474D-851D-D77E3EC18B02}"/>
              </a:ext>
            </a:extLst>
          </p:cNvPr>
          <p:cNvSpPr/>
          <p:nvPr/>
        </p:nvSpPr>
        <p:spPr>
          <a:xfrm>
            <a:off x="2947989" y="4179707"/>
            <a:ext cx="736600" cy="738187"/>
          </a:xfrm>
          <a:prstGeom prst="teardrop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FA87ACE2-511C-42FE-9638-D87BBD079D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2277" y="4306707"/>
            <a:ext cx="779462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200" dirty="0">
                <a:solidFill>
                  <a:srgbClr val="FFFFFF"/>
                </a:solidFill>
                <a:cs typeface="+mn-ea"/>
                <a:sym typeface="+mn-lt"/>
              </a:rPr>
              <a:t>鼓舞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A8FD85A4-997D-4F8E-BD66-263C441743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6027" y="4262469"/>
            <a:ext cx="379359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打造多层次激励制度，激发员工工作中的斗志，共同参与公司未来的发展携手共进，再创辉煌。</a:t>
            </a:r>
          </a:p>
        </p:txBody>
      </p:sp>
    </p:spTree>
    <p:extLst>
      <p:ext uri="{BB962C8B-B14F-4D97-AF65-F5344CB8AC3E}">
        <p14:creationId xmlns:p14="http://schemas.microsoft.com/office/powerpoint/2010/main" val="11758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8" grpId="0" animBg="1"/>
      <p:bldP spid="49" grpId="0"/>
      <p:bldP spid="50" grpId="0"/>
      <p:bldP spid="60" grpId="0" animBg="1"/>
      <p:bldP spid="61" grpId="0"/>
      <p:bldP spid="62" grpId="0"/>
      <p:bldP spid="63" grpId="0" animBg="1"/>
      <p:bldP spid="64" grpId="0"/>
      <p:bldP spid="66" grpId="0"/>
      <p:bldP spid="67" grpId="0" animBg="1"/>
      <p:bldP spid="68" grpId="0"/>
      <p:bldP spid="69" grpId="0"/>
      <p:bldP spid="70" grpId="0" animBg="1"/>
      <p:bldP spid="71" grpId="0"/>
      <p:bldP spid="7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圆角矩形 72"/>
          <p:cNvSpPr/>
          <p:nvPr/>
        </p:nvSpPr>
        <p:spPr>
          <a:xfrm flipV="1">
            <a:off x="2876172" y="2885757"/>
            <a:ext cx="5670115" cy="67906"/>
          </a:xfrm>
          <a:prstGeom prst="roundRect">
            <a:avLst>
              <a:gd name="adj" fmla="val 7843"/>
            </a:avLst>
          </a:prstGeom>
          <a:solidFill>
            <a:srgbClr val="FF0000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139700" dist="50800" dir="2700000" sx="97000" sy="97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E87071">
                  <a:alpha val="99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232013" y="2040685"/>
            <a:ext cx="531427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5000" b="1" dirty="0">
                <a:solidFill>
                  <a:schemeClr val="tx1">
                    <a:alpha val="91000"/>
                  </a:schemeClr>
                </a:solidFill>
                <a:cs typeface="+mn-ea"/>
                <a:sym typeface="+mn-lt"/>
              </a:rPr>
              <a:t>第二季度</a:t>
            </a:r>
            <a:r>
              <a:rPr lang="zh-CN" altLang="en-US" sz="5000" b="1" dirty="0">
                <a:solidFill>
                  <a:schemeClr val="tx1">
                    <a:alpha val="91000"/>
                  </a:schemeClr>
                </a:solidFill>
                <a:cs typeface="+mn-ea"/>
                <a:sym typeface="+mn-lt"/>
              </a:rPr>
              <a:t>工作计划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1AF23E4-A169-433A-A240-960A5796A2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9" y="745514"/>
            <a:ext cx="2160534" cy="264436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114786" y="1983383"/>
            <a:ext cx="11739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0">
                <a:solidFill>
                  <a:schemeClr val="accent2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sz="6000" dirty="0">
                <a:solidFill>
                  <a:srgbClr val="F70000"/>
                </a:solidFill>
                <a:latin typeface="+mn-lt"/>
                <a:cs typeface="+mn-ea"/>
                <a:sym typeface="+mn-lt"/>
              </a:rPr>
              <a:t>0</a:t>
            </a:r>
            <a:r>
              <a:rPr lang="en-US" altLang="zh-Hans" sz="6000" dirty="0">
                <a:solidFill>
                  <a:srgbClr val="F70000"/>
                </a:solidFill>
                <a:latin typeface="+mn-lt"/>
                <a:cs typeface="+mn-ea"/>
                <a:sym typeface="+mn-lt"/>
              </a:rPr>
              <a:t>3</a:t>
            </a:r>
            <a:endParaRPr lang="zh-CN" altLang="en-US" sz="6000" dirty="0">
              <a:solidFill>
                <a:srgbClr val="F70000"/>
              </a:solidFill>
              <a:latin typeface="+mn-lt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33758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33" grpId="0"/>
      <p:bldP spid="3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vomq4rdu">
      <a:majorFont>
        <a:latin typeface="Arial" panose="020F0302020204030204"/>
        <a:ea typeface="微软雅黑"/>
        <a:cs typeface=""/>
      </a:majorFont>
      <a:minorFont>
        <a:latin typeface="Arial" panose="020F0502020204030204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omq4rdu">
      <a:majorFont>
        <a:latin typeface="Arial" panose="020F0302020204030204"/>
        <a:ea typeface="微软雅黑"/>
        <a:cs typeface=""/>
      </a:majorFont>
      <a:minorFont>
        <a:latin typeface="Arial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281</TotalTime>
  <Words>520</Words>
  <Application>Microsoft Office PowerPoint</Application>
  <PresentationFormat>全屏显示(16:9)</PresentationFormat>
  <Paragraphs>97</Paragraphs>
  <Slides>11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微软雅黑</vt:lpstr>
      <vt:lpstr>Arial</vt:lpstr>
      <vt:lpstr>Office 主题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kk</dc:creator>
  <cp:lastModifiedBy>Administrator</cp:lastModifiedBy>
  <cp:revision>89</cp:revision>
  <dcterms:created xsi:type="dcterms:W3CDTF">2016-08-01T12:15:50Z</dcterms:created>
  <dcterms:modified xsi:type="dcterms:W3CDTF">2018-05-29T06:52:10Z</dcterms:modified>
</cp:coreProperties>
</file>

<file path=docProps/thumbnail.jpeg>
</file>